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comments/comment1.xml" ContentType="application/vnd.openxmlformats-officedocument.presentationml.comments+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comments/comment2.xml" ContentType="application/vnd.openxmlformats-officedocument.presentationml.comment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06"/>
  </p:notesMasterIdLst>
  <p:sldIdLst>
    <p:sldId id="256" r:id="rId2"/>
    <p:sldId id="266" r:id="rId3"/>
    <p:sldId id="598" r:id="rId4"/>
    <p:sldId id="596" r:id="rId5"/>
    <p:sldId id="259" r:id="rId6"/>
    <p:sldId id="597" r:id="rId7"/>
    <p:sldId id="267" r:id="rId8"/>
    <p:sldId id="257" r:id="rId9"/>
    <p:sldId id="543" r:id="rId10"/>
    <p:sldId id="270" r:id="rId11"/>
    <p:sldId id="268" r:id="rId12"/>
    <p:sldId id="545" r:id="rId13"/>
    <p:sldId id="544" r:id="rId14"/>
    <p:sldId id="269" r:id="rId15"/>
    <p:sldId id="533" r:id="rId16"/>
    <p:sldId id="273" r:id="rId17"/>
    <p:sldId id="541" r:id="rId18"/>
    <p:sldId id="542" r:id="rId19"/>
    <p:sldId id="274" r:id="rId20"/>
    <p:sldId id="275" r:id="rId21"/>
    <p:sldId id="276" r:id="rId22"/>
    <p:sldId id="284" r:id="rId23"/>
    <p:sldId id="285" r:id="rId24"/>
    <p:sldId id="594" r:id="rId25"/>
    <p:sldId id="286" r:id="rId26"/>
    <p:sldId id="532" r:id="rId27"/>
    <p:sldId id="288" r:id="rId28"/>
    <p:sldId id="559" r:id="rId29"/>
    <p:sldId id="389" r:id="rId30"/>
    <p:sldId id="390" r:id="rId31"/>
    <p:sldId id="392" r:id="rId32"/>
    <p:sldId id="391" r:id="rId33"/>
    <p:sldId id="393" r:id="rId34"/>
    <p:sldId id="394" r:id="rId35"/>
    <p:sldId id="395" r:id="rId36"/>
    <p:sldId id="396" r:id="rId37"/>
    <p:sldId id="397" r:id="rId38"/>
    <p:sldId id="399" r:id="rId39"/>
    <p:sldId id="403" r:id="rId40"/>
    <p:sldId id="400" r:id="rId41"/>
    <p:sldId id="536" r:id="rId42"/>
    <p:sldId id="562" r:id="rId43"/>
    <p:sldId id="401" r:id="rId44"/>
    <p:sldId id="561" r:id="rId45"/>
    <p:sldId id="484" r:id="rId46"/>
    <p:sldId id="539" r:id="rId47"/>
    <p:sldId id="574" r:id="rId48"/>
    <p:sldId id="575" r:id="rId49"/>
    <p:sldId id="560" r:id="rId50"/>
    <p:sldId id="570" r:id="rId51"/>
    <p:sldId id="540" r:id="rId52"/>
    <p:sldId id="258" r:id="rId53"/>
    <p:sldId id="404" r:id="rId54"/>
    <p:sldId id="510" r:id="rId55"/>
    <p:sldId id="405" r:id="rId56"/>
    <p:sldId id="406" r:id="rId57"/>
    <p:sldId id="407" r:id="rId58"/>
    <p:sldId id="468" r:id="rId59"/>
    <p:sldId id="470" r:id="rId60"/>
    <p:sldId id="471" r:id="rId61"/>
    <p:sldId id="511" r:id="rId62"/>
    <p:sldId id="408" r:id="rId63"/>
    <p:sldId id="512" r:id="rId64"/>
    <p:sldId id="409" r:id="rId65"/>
    <p:sldId id="513" r:id="rId66"/>
    <p:sldId id="410" r:id="rId67"/>
    <p:sldId id="514" r:id="rId68"/>
    <p:sldId id="546" r:id="rId69"/>
    <p:sldId id="563" r:id="rId70"/>
    <p:sldId id="564" r:id="rId71"/>
    <p:sldId id="260" r:id="rId72"/>
    <p:sldId id="412" r:id="rId73"/>
    <p:sldId id="466" r:id="rId74"/>
    <p:sldId id="413" r:id="rId75"/>
    <p:sldId id="414" r:id="rId76"/>
    <p:sldId id="415" r:id="rId77"/>
    <p:sldId id="537" r:id="rId78"/>
    <p:sldId id="416" r:id="rId79"/>
    <p:sldId id="417" r:id="rId80"/>
    <p:sldId id="472" r:id="rId81"/>
    <p:sldId id="547" r:id="rId82"/>
    <p:sldId id="418" r:id="rId83"/>
    <p:sldId id="419" r:id="rId84"/>
    <p:sldId id="467" r:id="rId85"/>
    <p:sldId id="420" r:id="rId86"/>
    <p:sldId id="421" r:id="rId87"/>
    <p:sldId id="422" r:id="rId88"/>
    <p:sldId id="423" r:id="rId89"/>
    <p:sldId id="424" r:id="rId90"/>
    <p:sldId id="425" r:id="rId91"/>
    <p:sldId id="474" r:id="rId92"/>
    <p:sldId id="426" r:id="rId93"/>
    <p:sldId id="476" r:id="rId94"/>
    <p:sldId id="548" r:id="rId95"/>
    <p:sldId id="427" r:id="rId96"/>
    <p:sldId id="428" r:id="rId97"/>
    <p:sldId id="429" r:id="rId98"/>
    <p:sldId id="430" r:id="rId99"/>
    <p:sldId id="475" r:id="rId100"/>
    <p:sldId id="477" r:id="rId101"/>
    <p:sldId id="549" r:id="rId102"/>
    <p:sldId id="431" r:id="rId103"/>
    <p:sldId id="599" r:id="rId104"/>
    <p:sldId id="600" r:id="rId105"/>
    <p:sldId id="601" r:id="rId106"/>
    <p:sldId id="602" r:id="rId107"/>
    <p:sldId id="485" r:id="rId108"/>
    <p:sldId id="521" r:id="rId109"/>
    <p:sldId id="522" r:id="rId110"/>
    <p:sldId id="523" r:id="rId111"/>
    <p:sldId id="524" r:id="rId112"/>
    <p:sldId id="525" r:id="rId113"/>
    <p:sldId id="526" r:id="rId114"/>
    <p:sldId id="527" r:id="rId115"/>
    <p:sldId id="494" r:id="rId116"/>
    <p:sldId id="491" r:id="rId117"/>
    <p:sldId id="492" r:id="rId118"/>
    <p:sldId id="493" r:id="rId119"/>
    <p:sldId id="486" r:id="rId120"/>
    <p:sldId id="487" r:id="rId121"/>
    <p:sldId id="488" r:id="rId122"/>
    <p:sldId id="489" r:id="rId123"/>
    <p:sldId id="490" r:id="rId124"/>
    <p:sldId id="577" r:id="rId125"/>
    <p:sldId id="261" r:id="rId126"/>
    <p:sldId id="432" r:id="rId127"/>
    <p:sldId id="434" r:id="rId128"/>
    <p:sldId id="433" r:id="rId129"/>
    <p:sldId id="581" r:id="rId130"/>
    <p:sldId id="479" r:id="rId131"/>
    <p:sldId id="435" r:id="rId132"/>
    <p:sldId id="436" r:id="rId133"/>
    <p:sldId id="437" r:id="rId134"/>
    <p:sldId id="438" r:id="rId135"/>
    <p:sldId id="439" r:id="rId136"/>
    <p:sldId id="573" r:id="rId137"/>
    <p:sldId id="565" r:id="rId138"/>
    <p:sldId id="440" r:id="rId139"/>
    <p:sldId id="566" r:id="rId140"/>
    <p:sldId id="550" r:id="rId141"/>
    <p:sldId id="571" r:id="rId142"/>
    <p:sldId id="576" r:id="rId143"/>
    <p:sldId id="441" r:id="rId144"/>
    <p:sldId id="595" r:id="rId145"/>
    <p:sldId id="557" r:id="rId146"/>
    <p:sldId id="262" r:id="rId147"/>
    <p:sldId id="451" r:id="rId148"/>
    <p:sldId id="452" r:id="rId149"/>
    <p:sldId id="462" r:id="rId150"/>
    <p:sldId id="453" r:id="rId151"/>
    <p:sldId id="567" r:id="rId152"/>
    <p:sldId id="529" r:id="rId153"/>
    <p:sldId id="551" r:id="rId154"/>
    <p:sldId id="483" r:id="rId155"/>
    <p:sldId id="518" r:id="rId156"/>
    <p:sldId id="481" r:id="rId157"/>
    <p:sldId id="455" r:id="rId158"/>
    <p:sldId id="457" r:id="rId159"/>
    <p:sldId id="456" r:id="rId160"/>
    <p:sldId id="531" r:id="rId161"/>
    <p:sldId id="458" r:id="rId162"/>
    <p:sldId id="459" r:id="rId163"/>
    <p:sldId id="556" r:id="rId164"/>
    <p:sldId id="263" r:id="rId165"/>
    <p:sldId id="552" r:id="rId166"/>
    <p:sldId id="534" r:id="rId167"/>
    <p:sldId id="460" r:id="rId168"/>
    <p:sldId id="461" r:id="rId169"/>
    <p:sldId id="555" r:id="rId170"/>
    <p:sldId id="264" r:id="rId171"/>
    <p:sldId id="582" r:id="rId172"/>
    <p:sldId id="444" r:id="rId173"/>
    <p:sldId id="509" r:id="rId174"/>
    <p:sldId id="445" r:id="rId175"/>
    <p:sldId id="553" r:id="rId176"/>
    <p:sldId id="554" r:id="rId177"/>
    <p:sldId id="583" r:id="rId178"/>
    <p:sldId id="584" r:id="rId179"/>
    <p:sldId id="585" r:id="rId180"/>
    <p:sldId id="586" r:id="rId181"/>
    <p:sldId id="569" r:id="rId182"/>
    <p:sldId id="588" r:id="rId183"/>
    <p:sldId id="589" r:id="rId184"/>
    <p:sldId id="590" r:id="rId185"/>
    <p:sldId id="591" r:id="rId186"/>
    <p:sldId id="592" r:id="rId187"/>
    <p:sldId id="593" r:id="rId188"/>
    <p:sldId id="446" r:id="rId189"/>
    <p:sldId id="496" r:id="rId190"/>
    <p:sldId id="580" r:id="rId191"/>
    <p:sldId id="498" r:id="rId192"/>
    <p:sldId id="579" r:id="rId193"/>
    <p:sldId id="578" r:id="rId194"/>
    <p:sldId id="500" r:id="rId195"/>
    <p:sldId id="503" r:id="rId196"/>
    <p:sldId id="501" r:id="rId197"/>
    <p:sldId id="507" r:id="rId198"/>
    <p:sldId id="502" r:id="rId199"/>
    <p:sldId id="506" r:id="rId200"/>
    <p:sldId id="504" r:id="rId201"/>
    <p:sldId id="497" r:id="rId202"/>
    <p:sldId id="447" r:id="rId203"/>
    <p:sldId id="448" r:id="rId204"/>
    <p:sldId id="385" r:id="rId205"/>
  </p:sldIdLst>
  <p:sldSz cx="9144000" cy="6858000" type="screen4x3"/>
  <p:notesSz cx="7099300" cy="10234613"/>
  <p:embeddedFontLst>
    <p:embeddedFont>
      <p:font typeface="Arial Unicode MS" panose="020B0604020202020204" charset="-128"/>
      <p:regular r:id="rId207"/>
    </p:embeddedFont>
    <p:embeddedFont>
      <p:font typeface="Calibri" panose="020F0502020204030204" pitchFamily="34" charset="0"/>
      <p:regular r:id="rId208"/>
      <p:bold r:id="rId209"/>
      <p:italic r:id="rId210"/>
      <p:boldItalic r:id="rId211"/>
    </p:embeddedFont>
    <p:embeddedFont>
      <p:font typeface="Georgia" panose="02040502050405020303" pitchFamily="18" charset="0"/>
      <p:regular r:id="rId212"/>
      <p:bold r:id="rId213"/>
      <p:italic r:id="rId214"/>
      <p:boldItalic r:id="rId215"/>
    </p:embeddedFont>
    <p:embeddedFont>
      <p:font typeface="Monaco" panose="00000400000000000000" pitchFamily="2" charset="0"/>
      <p:regular r:id="rId216"/>
    </p:embeddedFont>
    <p:embeddedFont>
      <p:font typeface="Permanent Marker" panose="02000000000000000000" pitchFamily="2" charset="0"/>
      <p:regular r:id="rId217"/>
    </p:embeddedFont>
    <p:embeddedFont>
      <p:font typeface="Source Code Pro" panose="020B0509030403020204" pitchFamily="49" charset="0"/>
      <p:regular r:id="rId218"/>
      <p:bold r:id="rId219"/>
      <p:italic r:id="rId220"/>
      <p:boldItalic r:id="rId221"/>
    </p:embeddedFont>
    <p:embeddedFont>
      <p:font typeface="Wingdings 2" panose="05020102010507070707" pitchFamily="18" charset="2"/>
      <p:regular r:id="rId22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FFF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8439" autoAdjust="0"/>
  </p:normalViewPr>
  <p:slideViewPr>
    <p:cSldViewPr>
      <p:cViewPr varScale="1">
        <p:scale>
          <a:sx n="99" d="100"/>
          <a:sy n="99" d="100"/>
        </p:scale>
        <p:origin x="2064" y="30"/>
      </p:cViewPr>
      <p:guideLst>
        <p:guide orient="horz" pos="2160"/>
        <p:guide pos="2880"/>
      </p:guideLst>
    </p:cSldViewPr>
  </p:slideViewPr>
  <p:outlineViewPr>
    <p:cViewPr>
      <p:scale>
        <a:sx n="33" d="100"/>
        <a:sy n="33" d="100"/>
      </p:scale>
      <p:origin x="60" y="124308"/>
    </p:cViewPr>
    <p:sldLst>
      <p:sld r:id="rId1" collapse="1"/>
      <p:sld r:id="rId2" collapse="1"/>
      <p:sld r:id="rId3" collapse="1"/>
    </p:sldLst>
  </p:outlineViewPr>
  <p:notesTextViewPr>
    <p:cViewPr>
      <p:scale>
        <a:sx n="100" d="100"/>
        <a:sy n="100" d="100"/>
      </p:scale>
      <p:origin x="0" y="0"/>
    </p:cViewPr>
  </p:notesTextViewPr>
  <p:sorterViewPr>
    <p:cViewPr>
      <p:scale>
        <a:sx n="90" d="100"/>
        <a:sy n="90" d="100"/>
      </p:scale>
      <p:origin x="0" y="249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10.fntdata"/><Relationship Id="rId211"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notesMaster" Target="notesMasters/notesMaster1.xml"/><Relationship Id="rId227"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font" Target="fonts/font1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6.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font" Target="fonts/font1.fntdata"/><Relationship Id="rId223"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7.fntdata"/><Relationship Id="rId218"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font" Target="fonts/font2.fntdata"/><Relationship Id="rId19" Type="http://schemas.openxmlformats.org/officeDocument/2006/relationships/slide" Target="slides/slide18.xml"/><Relationship Id="rId224"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13.fntdata"/><Relationship Id="rId3" Type="http://schemas.openxmlformats.org/officeDocument/2006/relationships/slide" Target="slides/slide2.xml"/><Relationship Id="rId214" Type="http://schemas.openxmlformats.org/officeDocument/2006/relationships/font" Target="fonts/font8.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3.fntdata"/><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4.fntdata"/><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4.fntdata"/><Relationship Id="rId215" Type="http://schemas.openxmlformats.org/officeDocument/2006/relationships/font" Target="fonts/font9.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15.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2.xml"/><Relationship Id="rId1"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0"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FEEB5604-1098-4775-8A2B-B20F0101541E}" type="presOf" srcId="{ABB0099C-AFA3-41DF-B4CA-BB4FC775579C}" destId="{2D7D779E-7E21-4EC5-BDAD-D1A49EFA115D}" srcOrd="0" destOrd="0" presId="urn:microsoft.com/office/officeart/2005/8/layout/hierarchy2"/>
    <dgm:cxn modelId="{0E32310C-09E9-4B09-BBD2-43DA63F4A9B2}" type="presOf" srcId="{A415325F-4D29-45BD-A1BE-8E9F0DAAD8DD}" destId="{DF9F3707-87FC-4011-B4AB-9EBF2F464932}" srcOrd="1" destOrd="0" presId="urn:microsoft.com/office/officeart/2005/8/layout/hierarchy2"/>
    <dgm:cxn modelId="{71FABC0E-4294-4A02-87BE-76C3AEF1DF3E}" type="presOf" srcId="{6C7482BC-A92E-4647-8231-3DE74095A242}" destId="{1808D7BF-C8B8-4930-802C-82D7822DDC12}"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9E469327-A066-40CC-B9E3-CCBF40F3BF79}" type="presOf" srcId="{A4324E07-4432-4267-AE68-185132485ECD}" destId="{74D7DE4F-0659-46ED-AC18-BEA69630B8A0}" srcOrd="0" destOrd="0" presId="urn:microsoft.com/office/officeart/2005/8/layout/hierarchy2"/>
    <dgm:cxn modelId="{B6500C29-4C2C-41D8-86B1-B47D0BB24883}" srcId="{E9604839-3C9B-47FC-9ED9-3BFC057319E7}" destId="{121DFB30-1895-4410-96FD-F28C7A2DEF1D}" srcOrd="0" destOrd="0" parTransId="{57ADFAE1-E1BA-4D3A-908A-7BF1F764F9DC}" sibTransId="{2F1A2039-1B7D-4932-9C9B-709A052322D5}"/>
    <dgm:cxn modelId="{807B7D2A-BC63-4292-B9C4-ED4CC7A1CDA6}" type="presOf" srcId="{71BB9BED-74EA-4963-A3E9-A7C775408BD1}" destId="{18A91142-3974-48A6-B18D-7C75E1569CC9}" srcOrd="0" destOrd="0" presId="urn:microsoft.com/office/officeart/2005/8/layout/hierarchy2"/>
    <dgm:cxn modelId="{D327EA2B-F9FC-4C0E-AC72-0438032ED2EB}" type="presOf" srcId="{57ADFAE1-E1BA-4D3A-908A-7BF1F764F9DC}" destId="{AF15360F-16CE-4B97-A903-8F6051908CDF}" srcOrd="0" destOrd="0" presId="urn:microsoft.com/office/officeart/2005/8/layout/hierarchy2"/>
    <dgm:cxn modelId="{BCAFF92B-B730-4506-B301-A44DBA061AD6}" type="presOf" srcId="{A4CBD843-3417-4388-A80E-B0711C8D85D3}" destId="{80D20A30-055D-4370-8E69-6021CBB97B59}" srcOrd="1" destOrd="0" presId="urn:microsoft.com/office/officeart/2005/8/layout/hierarchy2"/>
    <dgm:cxn modelId="{EB70682E-ED13-4438-A0E3-350502A89EEC}" srcId="{D837E181-2920-4214-8E12-432D1DA4EB7C}" destId="{9AB95478-761C-4297-9E2E-B48A4B0FE08B}" srcOrd="0" destOrd="0" parTransId="{C3CF7142-D2C1-425F-B218-4D3412316EBC}" sibTransId="{4310B303-6578-46A8-8D46-008231153E36}"/>
    <dgm:cxn modelId="{14870E38-5AF7-4804-8AAB-A7B57F336B5F}" type="presOf" srcId="{ABB0099C-AFA3-41DF-B4CA-BB4FC775579C}" destId="{FAFC6F6E-02C5-4A95-88A3-038F4EF48096}" srcOrd="1" destOrd="0" presId="urn:microsoft.com/office/officeart/2005/8/layout/hierarchy2"/>
    <dgm:cxn modelId="{5F25445F-D984-46CE-9523-159E1EA8E6D5}" type="presOf" srcId="{C3CF7142-D2C1-425F-B218-4D3412316EBC}" destId="{897FC064-15B7-4E25-A161-8C5A502CFAAA}" srcOrd="0"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59854763-EEB2-4A64-8ACC-2CE90224782A}" type="presOf" srcId="{A4CBD843-3417-4388-A80E-B0711C8D85D3}" destId="{18DD3230-A6BD-4590-8A60-C06394B74D62}" srcOrd="0" destOrd="0" presId="urn:microsoft.com/office/officeart/2005/8/layout/hierarchy2"/>
    <dgm:cxn modelId="{5AED4F44-6EA6-4395-BA62-6057EFB3FCFA}" type="presOf" srcId="{9AB95478-761C-4297-9E2E-B48A4B0FE08B}" destId="{F7039B37-92D1-4AE5-8454-30CC782937AC}" srcOrd="0" destOrd="0" presId="urn:microsoft.com/office/officeart/2005/8/layout/hierarchy2"/>
    <dgm:cxn modelId="{7F90E644-EA8D-49A5-A146-706F6AEFAB1D}" type="presOf" srcId="{A415325F-4D29-45BD-A1BE-8E9F0DAAD8DD}" destId="{D501E6BD-EFE7-4A49-9AC8-4BE7CC28628A}" srcOrd="0" destOrd="0" presId="urn:microsoft.com/office/officeart/2005/8/layout/hierarchy2"/>
    <dgm:cxn modelId="{10100C6A-D680-4F62-B49D-55AE2D06E1BC}" type="presOf" srcId="{A8E1AE2C-47E7-4E98-A5BA-30399C1DB7A7}" destId="{B2170F5C-E9E3-40DF-A316-FE0591184BE1}" srcOrd="0" destOrd="0" presId="urn:microsoft.com/office/officeart/2005/8/layout/hierarchy2"/>
    <dgm:cxn modelId="{0AA11D6A-7345-460F-BEF9-02DDF4980EE2}" type="presOf" srcId="{D837E181-2920-4214-8E12-432D1DA4EB7C}" destId="{56FB13E0-9524-4236-8454-1EE7534CD57B}" srcOrd="0" destOrd="0" presId="urn:microsoft.com/office/officeart/2005/8/layout/hierarchy2"/>
    <dgm:cxn modelId="{B983EB6F-C2E7-4E08-87D5-FB906D569F24}" type="presOf" srcId="{C3CF7142-D2C1-425F-B218-4D3412316EBC}" destId="{0A9111DD-C7AE-48EC-9D26-B89820290A6B}" srcOrd="1" destOrd="0" presId="urn:microsoft.com/office/officeart/2005/8/layout/hierarchy2"/>
    <dgm:cxn modelId="{A2B02055-8BFF-4528-81C5-DFB0FE29BD7A}" type="presOf" srcId="{BA485A6F-B21F-46DC-820F-1F007BDEA4BE}" destId="{AE42F74B-DF5F-47E7-83A2-701F508F2A37}"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AB98BE81-A6BD-4737-8D51-9AE0218DC5AD}" type="presOf" srcId="{A4324E07-4432-4267-AE68-185132485ECD}" destId="{94ED0C61-38A7-4A89-B474-60182FBD7054}" srcOrd="1" destOrd="0" presId="urn:microsoft.com/office/officeart/2005/8/layout/hierarchy2"/>
    <dgm:cxn modelId="{31C8AB8A-DCE8-481A-852C-68D4831E9E7B}" type="presOf" srcId="{57ADFAE1-E1BA-4D3A-908A-7BF1F764F9DC}" destId="{C96181AB-B18C-4C36-B468-B3D792F49605}" srcOrd="1" destOrd="0" presId="urn:microsoft.com/office/officeart/2005/8/layout/hierarchy2"/>
    <dgm:cxn modelId="{161FD898-51F3-4985-9345-6AD47F3BE9D2}" type="presOf" srcId="{121DFB30-1895-4410-96FD-F28C7A2DEF1D}" destId="{991A9475-062F-4612-A061-9C90B7A9180F}" srcOrd="0" destOrd="0" presId="urn:microsoft.com/office/officeart/2005/8/layout/hierarchy2"/>
    <dgm:cxn modelId="{472176A4-98F2-453C-83A1-BB9839E37E47}" type="presOf" srcId="{E9604839-3C9B-47FC-9ED9-3BFC057319E7}" destId="{EBE90951-556A-48F7-A95D-7DB610448A00}" srcOrd="0" destOrd="0" presId="urn:microsoft.com/office/officeart/2005/8/layout/hierarchy2"/>
    <dgm:cxn modelId="{7BB79DB0-CE2C-47BF-9ED3-08DC2DCBB50D}" type="presOf" srcId="{B1727068-F303-448F-855B-B104DA8094B4}" destId="{CC01AA2E-63DC-4932-A57D-77A90B0574AA}"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214F1DBB-6431-4FAA-A8B2-757D52F6AA3A}" type="presOf" srcId="{847C4C8A-0EF2-4E93-A61E-FFDAEEC1D7AB}" destId="{D90EF43F-577C-4279-9A10-73E41B499518}" srcOrd="1" destOrd="0" presId="urn:microsoft.com/office/officeart/2005/8/layout/hierarchy2"/>
    <dgm:cxn modelId="{607C7DC2-40A7-4090-9B56-DB64AC9E473A}" srcId="{9AB95478-761C-4297-9E2E-B48A4B0FE08B}" destId="{6C7482BC-A92E-4647-8231-3DE74095A242}" srcOrd="0" destOrd="0" parTransId="{ABB0099C-AFA3-41DF-B4CA-BB4FC775579C}" sibTransId="{95298B90-2D8B-4EF6-A48F-79B328FE9E45}"/>
    <dgm:cxn modelId="{1B6ECCCD-28F0-4D50-834B-69BFD71ACC9B}" type="presOf" srcId="{847C4C8A-0EF2-4E93-A61E-FFDAEEC1D7AB}" destId="{2F3BC466-C9D5-44CF-BFF9-50C08DD88212}" srcOrd="0" destOrd="0" presId="urn:microsoft.com/office/officeart/2005/8/layout/hierarchy2"/>
    <dgm:cxn modelId="{AAA1E0D4-D245-4C78-8484-CA091DCACD29}" type="presOf" srcId="{AF287140-2447-44F5-8D53-7B6226FB1B57}" destId="{0C36E68E-609A-41AB-98CD-BCE362D845E8}" srcOrd="0" destOrd="0" presId="urn:microsoft.com/office/officeart/2005/8/layout/hierarchy2"/>
    <dgm:cxn modelId="{E45712D7-690D-4815-8A03-FA0D5495835A}" type="presOf" srcId="{7E351775-3EFF-449C-BC35-FDDFE267C4C5}" destId="{5B5B3C97-43BE-4BB4-BE09-8CF6CC1A4DC8}" srcOrd="0" destOrd="0" presId="urn:microsoft.com/office/officeart/2005/8/layout/hierarchy2"/>
    <dgm:cxn modelId="{916264E6-37E0-4572-AEE8-3EB0C2F26D2E}" type="presOf" srcId="{7E351775-3EFF-449C-BC35-FDDFE267C4C5}" destId="{2AD602A4-7B26-4716-BCFE-5178E9ECC541}"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A7331CFA-4173-4D30-886E-4678B7DAB05A}" srcId="{AF287140-2447-44F5-8D53-7B6226FB1B57}" destId="{D837E181-2920-4214-8E12-432D1DA4EB7C}" srcOrd="0" destOrd="0" parTransId="{EEEEAE0A-6EF7-41BD-94AE-09547E20DA69}" sibTransId="{0D23ED9E-7743-46FA-81D9-F866AD3C251E}"/>
    <dgm:cxn modelId="{5FEE5755-4662-4F8E-B5C7-FA27244AC786}" type="presParOf" srcId="{0C36E68E-609A-41AB-98CD-BCE362D845E8}" destId="{57C5D4ED-00FA-4C74-BCF1-1B7FAE1B5C7C}" srcOrd="0" destOrd="0" presId="urn:microsoft.com/office/officeart/2005/8/layout/hierarchy2"/>
    <dgm:cxn modelId="{E84A64F8-06D6-4EB8-BA23-D0CEC4FE1BAB}" type="presParOf" srcId="{57C5D4ED-00FA-4C74-BCF1-1B7FAE1B5C7C}" destId="{56FB13E0-9524-4236-8454-1EE7534CD57B}" srcOrd="0" destOrd="0" presId="urn:microsoft.com/office/officeart/2005/8/layout/hierarchy2"/>
    <dgm:cxn modelId="{F0234BA2-902C-4BA4-B686-9D67B733DC1D}" type="presParOf" srcId="{57C5D4ED-00FA-4C74-BCF1-1B7FAE1B5C7C}" destId="{29D3954B-40EE-4504-9236-26A506A60416}" srcOrd="1" destOrd="0" presId="urn:microsoft.com/office/officeart/2005/8/layout/hierarchy2"/>
    <dgm:cxn modelId="{4719B25F-2EEF-4BD3-B16B-4D56AE0A5F6E}" type="presParOf" srcId="{29D3954B-40EE-4504-9236-26A506A60416}" destId="{897FC064-15B7-4E25-A161-8C5A502CFAAA}" srcOrd="0" destOrd="0" presId="urn:microsoft.com/office/officeart/2005/8/layout/hierarchy2"/>
    <dgm:cxn modelId="{CA5BE3DE-90DC-40D1-A282-DAAFE0F5C56D}" type="presParOf" srcId="{897FC064-15B7-4E25-A161-8C5A502CFAAA}" destId="{0A9111DD-C7AE-48EC-9D26-B89820290A6B}" srcOrd="0" destOrd="0" presId="urn:microsoft.com/office/officeart/2005/8/layout/hierarchy2"/>
    <dgm:cxn modelId="{2139A58C-191E-4001-BDEB-B98205A35D04}" type="presParOf" srcId="{29D3954B-40EE-4504-9236-26A506A60416}" destId="{0E446346-D6AC-4F8F-999E-0E53A59DFC2B}" srcOrd="1" destOrd="0" presId="urn:microsoft.com/office/officeart/2005/8/layout/hierarchy2"/>
    <dgm:cxn modelId="{A4FADE17-9620-4C4C-8646-D98170BF48C7}" type="presParOf" srcId="{0E446346-D6AC-4F8F-999E-0E53A59DFC2B}" destId="{F7039B37-92D1-4AE5-8454-30CC782937AC}" srcOrd="0" destOrd="0" presId="urn:microsoft.com/office/officeart/2005/8/layout/hierarchy2"/>
    <dgm:cxn modelId="{9884603D-C569-462F-B23A-5A92E59BDFA3}" type="presParOf" srcId="{0E446346-D6AC-4F8F-999E-0E53A59DFC2B}" destId="{80BAC1D7-6725-4A21-9802-637860DCE139}" srcOrd="1" destOrd="0" presId="urn:microsoft.com/office/officeart/2005/8/layout/hierarchy2"/>
    <dgm:cxn modelId="{EAB0DCE9-9685-4F19-86D3-54BE2D76D0E8}" type="presParOf" srcId="{80BAC1D7-6725-4A21-9802-637860DCE139}" destId="{2D7D779E-7E21-4EC5-BDAD-D1A49EFA115D}" srcOrd="0" destOrd="0" presId="urn:microsoft.com/office/officeart/2005/8/layout/hierarchy2"/>
    <dgm:cxn modelId="{14AA3243-D6D5-41EB-85E2-037A45EAB4CA}" type="presParOf" srcId="{2D7D779E-7E21-4EC5-BDAD-D1A49EFA115D}" destId="{FAFC6F6E-02C5-4A95-88A3-038F4EF48096}" srcOrd="0" destOrd="0" presId="urn:microsoft.com/office/officeart/2005/8/layout/hierarchy2"/>
    <dgm:cxn modelId="{0C051BAE-492A-4B25-97E8-BCB7BC36C128}" type="presParOf" srcId="{80BAC1D7-6725-4A21-9802-637860DCE139}" destId="{E0B38FB8-2DA6-4A07-AD1F-EF5C24ACB34C}" srcOrd="1" destOrd="0" presId="urn:microsoft.com/office/officeart/2005/8/layout/hierarchy2"/>
    <dgm:cxn modelId="{049128AD-25B1-4CEC-80AA-D3F9A8DA8BED}" type="presParOf" srcId="{E0B38FB8-2DA6-4A07-AD1F-EF5C24ACB34C}" destId="{1808D7BF-C8B8-4930-802C-82D7822DDC12}" srcOrd="0" destOrd="0" presId="urn:microsoft.com/office/officeart/2005/8/layout/hierarchy2"/>
    <dgm:cxn modelId="{C05BF3BA-2351-4E9E-99E4-2D3D0B894858}" type="presParOf" srcId="{E0B38FB8-2DA6-4A07-AD1F-EF5C24ACB34C}" destId="{B7EA4158-E8C7-4B7C-B29B-64BBEBD12D68}" srcOrd="1" destOrd="0" presId="urn:microsoft.com/office/officeart/2005/8/layout/hierarchy2"/>
    <dgm:cxn modelId="{C1D51CD4-083C-4925-9A57-8E50A1B1FC84}" type="presParOf" srcId="{29D3954B-40EE-4504-9236-26A506A60416}" destId="{5B5B3C97-43BE-4BB4-BE09-8CF6CC1A4DC8}" srcOrd="2" destOrd="0" presId="urn:microsoft.com/office/officeart/2005/8/layout/hierarchy2"/>
    <dgm:cxn modelId="{A9D50D83-CC55-4EEC-B710-5AFFE8D36212}" type="presParOf" srcId="{5B5B3C97-43BE-4BB4-BE09-8CF6CC1A4DC8}" destId="{2AD602A4-7B26-4716-BCFE-5178E9ECC541}" srcOrd="0" destOrd="0" presId="urn:microsoft.com/office/officeart/2005/8/layout/hierarchy2"/>
    <dgm:cxn modelId="{4DDAB37F-8ACC-428A-A4A8-8C867292D235}" type="presParOf" srcId="{29D3954B-40EE-4504-9236-26A506A60416}" destId="{094DFB88-ADA9-43D8-B560-D3726D461D87}" srcOrd="3" destOrd="0" presId="urn:microsoft.com/office/officeart/2005/8/layout/hierarchy2"/>
    <dgm:cxn modelId="{F94618DF-C90E-4869-B9F7-FE58A312BB24}" type="presParOf" srcId="{094DFB88-ADA9-43D8-B560-D3726D461D87}" destId="{AE42F74B-DF5F-47E7-83A2-701F508F2A37}" srcOrd="0" destOrd="0" presId="urn:microsoft.com/office/officeart/2005/8/layout/hierarchy2"/>
    <dgm:cxn modelId="{99FDDF78-A3FB-4AA4-8769-ED1E3D6889A6}" type="presParOf" srcId="{094DFB88-ADA9-43D8-B560-D3726D461D87}" destId="{AA2D23E6-4FCF-4E15-9BC1-5740C70E54DC}" srcOrd="1" destOrd="0" presId="urn:microsoft.com/office/officeart/2005/8/layout/hierarchy2"/>
    <dgm:cxn modelId="{0FF5D04E-F6C2-47F1-941C-BA6BBC2DA23F}" type="presParOf" srcId="{AA2D23E6-4FCF-4E15-9BC1-5740C70E54DC}" destId="{D501E6BD-EFE7-4A49-9AC8-4BE7CC28628A}" srcOrd="0" destOrd="0" presId="urn:microsoft.com/office/officeart/2005/8/layout/hierarchy2"/>
    <dgm:cxn modelId="{BB9E1BA4-D88D-466A-A485-0DA4D4426863}" type="presParOf" srcId="{D501E6BD-EFE7-4A49-9AC8-4BE7CC28628A}" destId="{DF9F3707-87FC-4011-B4AB-9EBF2F464932}" srcOrd="0" destOrd="0" presId="urn:microsoft.com/office/officeart/2005/8/layout/hierarchy2"/>
    <dgm:cxn modelId="{48B1E023-7CCE-43FA-9985-28C0008956B1}" type="presParOf" srcId="{AA2D23E6-4FCF-4E15-9BC1-5740C70E54DC}" destId="{AE58D4F5-A11B-4E7D-8397-E0BD475B0752}" srcOrd="1" destOrd="0" presId="urn:microsoft.com/office/officeart/2005/8/layout/hierarchy2"/>
    <dgm:cxn modelId="{2080C109-F074-4441-8999-FBE8B15FCE84}" type="presParOf" srcId="{AE58D4F5-A11B-4E7D-8397-E0BD475B0752}" destId="{B2170F5C-E9E3-40DF-A316-FE0591184BE1}" srcOrd="0" destOrd="0" presId="urn:microsoft.com/office/officeart/2005/8/layout/hierarchy2"/>
    <dgm:cxn modelId="{02DF182F-F350-40E1-A049-6327C55101CF}" type="presParOf" srcId="{AE58D4F5-A11B-4E7D-8397-E0BD475B0752}" destId="{53F7CD39-F152-467D-8756-BBDDD8EF3366}" srcOrd="1" destOrd="0" presId="urn:microsoft.com/office/officeart/2005/8/layout/hierarchy2"/>
    <dgm:cxn modelId="{A46C1027-0A8B-4B79-B8E4-83C7D6C974CD}" type="presParOf" srcId="{53F7CD39-F152-467D-8756-BBDDD8EF3366}" destId="{74D7DE4F-0659-46ED-AC18-BEA69630B8A0}" srcOrd="0" destOrd="0" presId="urn:microsoft.com/office/officeart/2005/8/layout/hierarchy2"/>
    <dgm:cxn modelId="{4D953202-8B3A-4C08-B3D2-B6687D39F5EF}" type="presParOf" srcId="{74D7DE4F-0659-46ED-AC18-BEA69630B8A0}" destId="{94ED0C61-38A7-4A89-B474-60182FBD7054}" srcOrd="0" destOrd="0" presId="urn:microsoft.com/office/officeart/2005/8/layout/hierarchy2"/>
    <dgm:cxn modelId="{D229E117-27B8-4C3A-8961-92EF535F7FBF}" type="presParOf" srcId="{53F7CD39-F152-467D-8756-BBDDD8EF3366}" destId="{00A40067-AFDB-45F2-B6FE-CC835068F15E}" srcOrd="1" destOrd="0" presId="urn:microsoft.com/office/officeart/2005/8/layout/hierarchy2"/>
    <dgm:cxn modelId="{57113070-9F7D-4DA3-A6C9-DF6F40187E4C}" type="presParOf" srcId="{00A40067-AFDB-45F2-B6FE-CC835068F15E}" destId="{CC01AA2E-63DC-4932-A57D-77A90B0574AA}" srcOrd="0" destOrd="0" presId="urn:microsoft.com/office/officeart/2005/8/layout/hierarchy2"/>
    <dgm:cxn modelId="{6751AF79-3442-45EF-971F-4834DD354E6C}" type="presParOf" srcId="{00A40067-AFDB-45F2-B6FE-CC835068F15E}" destId="{89791C9E-90A1-49AE-B41F-58D42A990ADD}" srcOrd="1" destOrd="0" presId="urn:microsoft.com/office/officeart/2005/8/layout/hierarchy2"/>
    <dgm:cxn modelId="{8F7FC62F-2913-4DC6-8182-06F13A5187C9}" type="presParOf" srcId="{29D3954B-40EE-4504-9236-26A506A60416}" destId="{18DD3230-A6BD-4590-8A60-C06394B74D62}" srcOrd="4" destOrd="0" presId="urn:microsoft.com/office/officeart/2005/8/layout/hierarchy2"/>
    <dgm:cxn modelId="{B189C8A2-5A10-47DC-ABDE-A4BE8BC22B1E}" type="presParOf" srcId="{18DD3230-A6BD-4590-8A60-C06394B74D62}" destId="{80D20A30-055D-4370-8E69-6021CBB97B59}" srcOrd="0" destOrd="0" presId="urn:microsoft.com/office/officeart/2005/8/layout/hierarchy2"/>
    <dgm:cxn modelId="{3C207603-9E40-42DA-8305-CB48DCE0B594}" type="presParOf" srcId="{29D3954B-40EE-4504-9236-26A506A60416}" destId="{52F7FC24-DA5F-46D7-9148-E6555DBD923B}" srcOrd="5" destOrd="0" presId="urn:microsoft.com/office/officeart/2005/8/layout/hierarchy2"/>
    <dgm:cxn modelId="{575AAB28-CFDF-40B4-96F3-15B96044A084}" type="presParOf" srcId="{52F7FC24-DA5F-46D7-9148-E6555DBD923B}" destId="{18A91142-3974-48A6-B18D-7C75E1569CC9}" srcOrd="0" destOrd="0" presId="urn:microsoft.com/office/officeart/2005/8/layout/hierarchy2"/>
    <dgm:cxn modelId="{B865DD1A-399F-4AFC-8987-9AFF2C664EE2}" type="presParOf" srcId="{52F7FC24-DA5F-46D7-9148-E6555DBD923B}" destId="{B99DC8DB-7006-4EA6-B51C-265E52244C67}" srcOrd="1" destOrd="0" presId="urn:microsoft.com/office/officeart/2005/8/layout/hierarchy2"/>
    <dgm:cxn modelId="{661FB943-0DC0-434E-B0AF-703173EED055}" type="presParOf" srcId="{B99DC8DB-7006-4EA6-B51C-265E52244C67}" destId="{2F3BC466-C9D5-44CF-BFF9-50C08DD88212}" srcOrd="0" destOrd="0" presId="urn:microsoft.com/office/officeart/2005/8/layout/hierarchy2"/>
    <dgm:cxn modelId="{82C15630-7FE0-4A48-AFF6-AD65E1AEC861}" type="presParOf" srcId="{2F3BC466-C9D5-44CF-BFF9-50C08DD88212}" destId="{D90EF43F-577C-4279-9A10-73E41B499518}" srcOrd="0" destOrd="0" presId="urn:microsoft.com/office/officeart/2005/8/layout/hierarchy2"/>
    <dgm:cxn modelId="{F1817DBB-2EE9-43C3-8600-F1A07888917B}" type="presParOf" srcId="{B99DC8DB-7006-4EA6-B51C-265E52244C67}" destId="{2A8A1CC1-7E6C-4D76-965A-AF95EB504D20}" srcOrd="1" destOrd="0" presId="urn:microsoft.com/office/officeart/2005/8/layout/hierarchy2"/>
    <dgm:cxn modelId="{925A6D29-B434-4803-8AD9-9E3F648A9E6D}" type="presParOf" srcId="{2A8A1CC1-7E6C-4D76-965A-AF95EB504D20}" destId="{EBE90951-556A-48F7-A95D-7DB610448A00}" srcOrd="0" destOrd="0" presId="urn:microsoft.com/office/officeart/2005/8/layout/hierarchy2"/>
    <dgm:cxn modelId="{4A2C2BB9-8C01-46A4-A546-C8F9DC11FD4C}" type="presParOf" srcId="{2A8A1CC1-7E6C-4D76-965A-AF95EB504D20}" destId="{F8116782-79F7-4CD8-8665-DE881D165E90}" srcOrd="1" destOrd="0" presId="urn:microsoft.com/office/officeart/2005/8/layout/hierarchy2"/>
    <dgm:cxn modelId="{86E7E29E-AE1B-43A7-9492-7B70D37BF350}" type="presParOf" srcId="{F8116782-79F7-4CD8-8665-DE881D165E90}" destId="{AF15360F-16CE-4B97-A903-8F6051908CDF}" srcOrd="0" destOrd="0" presId="urn:microsoft.com/office/officeart/2005/8/layout/hierarchy2"/>
    <dgm:cxn modelId="{642FB189-2F8C-4953-BD5C-ACED6E740704}" type="presParOf" srcId="{AF15360F-16CE-4B97-A903-8F6051908CDF}" destId="{C96181AB-B18C-4C36-B468-B3D792F49605}" srcOrd="0" destOrd="0" presId="urn:microsoft.com/office/officeart/2005/8/layout/hierarchy2"/>
    <dgm:cxn modelId="{10C553DC-5504-4DD3-94B8-9885C635B59F}" type="presParOf" srcId="{F8116782-79F7-4CD8-8665-DE881D165E90}" destId="{705EBE6E-D76D-4636-A72F-21AB3F7FC21B}" srcOrd="1" destOrd="0" presId="urn:microsoft.com/office/officeart/2005/8/layout/hierarchy2"/>
    <dgm:cxn modelId="{4975837D-712A-4CDD-83FA-24059184A2CC}" type="presParOf" srcId="{705EBE6E-D76D-4636-A72F-21AB3F7FC21B}" destId="{991A9475-062F-4612-A061-9C90B7A9180F}" srcOrd="0" destOrd="0" presId="urn:microsoft.com/office/officeart/2005/8/layout/hierarchy2"/>
    <dgm:cxn modelId="{B243E3D1-21B7-4F8A-B5ED-E16766DFCF0B}" type="presParOf" srcId="{705EBE6E-D76D-4636-A72F-21AB3F7FC21B}" destId="{3AC6CBF4-73E2-4350-9EEE-15ED55887D2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dirty="0"/>
            <a:t>XSL 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2" custScaleX="113335"/>
      <dgm:spPr/>
    </dgm:pt>
    <dgm:pt modelId="{E859347D-1B69-4C81-B867-B702C04375D9}" type="pres">
      <dgm:prSet presAssocID="{92CC0659-2188-41AF-968F-9FC5955CD31B}" presName="c1text" presStyleLbl="node1" presStyleIdx="0" presStyleCnt="2">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2" custScaleX="115557"/>
      <dgm:spPr/>
    </dgm:pt>
    <dgm:pt modelId="{7D041F49-DB99-4FD2-8903-DDE3DD8DF59B}" type="pres">
      <dgm:prSet presAssocID="{92CC0659-2188-41AF-968F-9FC5955CD31B}" presName="c2text" presStyleLbl="node1" presStyleIdx="1" presStyleCnt="2">
        <dgm:presLayoutVars>
          <dgm:bulletEnabled val="1"/>
        </dgm:presLayoutVars>
      </dgm:prSet>
      <dgm:spPr/>
    </dgm:pt>
  </dgm:ptLst>
  <dgm:cxnLst>
    <dgm:cxn modelId="{E1F2AF06-84A4-4FCA-8E8E-30C29F577B49}" type="presOf" srcId="{F25BD50A-712F-4AE1-A24A-8778E40A1958}" destId="{7D041F49-DB99-4FD2-8903-DDE3DD8DF59B}" srcOrd="1" destOrd="0" presId="urn:microsoft.com/office/officeart/2005/8/layout/venn2"/>
    <dgm:cxn modelId="{6BC45C1D-03DC-4CFA-A068-1023786BE263}" srcId="{92CC0659-2188-41AF-968F-9FC5955CD31B}" destId="{80241565-761C-426A-BE0D-3F11DDD77408}" srcOrd="0" destOrd="0" parTransId="{DF30B71F-D27F-4CB4-9120-41A0929C40AF}" sibTransId="{F147CFDF-2C56-44B6-B6E8-47597C00316C}"/>
    <dgm:cxn modelId="{54A49643-A627-4096-92C1-98E112AB793E}" type="presOf" srcId="{F25BD50A-712F-4AE1-A24A-8778E40A1958}" destId="{429F0CC9-DDD6-4C21-A425-D9A748C89F8B}" srcOrd="0" destOrd="0" presId="urn:microsoft.com/office/officeart/2005/8/layout/venn2"/>
    <dgm:cxn modelId="{2AAB1F83-8FEA-49DB-A49D-BB6821A065FC}" type="presOf" srcId="{80241565-761C-426A-BE0D-3F11DDD77408}" destId="{E859347D-1B69-4C81-B867-B702C04375D9}" srcOrd="1" destOrd="0" presId="urn:microsoft.com/office/officeart/2005/8/layout/venn2"/>
    <dgm:cxn modelId="{D08E4AC4-32E1-4CA3-9BA3-3DA936CEE974}" type="presOf" srcId="{80241565-761C-426A-BE0D-3F11DDD77408}" destId="{2114529F-8452-448B-9562-0F862AF0B2A2}" srcOrd="0" destOrd="0" presId="urn:microsoft.com/office/officeart/2005/8/layout/venn2"/>
    <dgm:cxn modelId="{BD49CDCF-129A-46F6-B4C9-2E0A64F34CBA}" type="presOf" srcId="{92CC0659-2188-41AF-968F-9FC5955CD31B}" destId="{35002A46-800F-4126-A280-C65DB1B8081A}" srcOrd="0" destOrd="0" presId="urn:microsoft.com/office/officeart/2005/8/layout/venn2"/>
    <dgm:cxn modelId="{BD2C86F5-067D-4396-A206-38A92F469BEC}" srcId="{92CC0659-2188-41AF-968F-9FC5955CD31B}" destId="{F25BD50A-712F-4AE1-A24A-8778E40A1958}" srcOrd="1" destOrd="0" parTransId="{E3D2DD03-F7FC-46E8-B2F0-B47185E748D4}" sibTransId="{878330BC-0837-4012-A165-CB4FD8EBC446}"/>
    <dgm:cxn modelId="{87A469C2-057D-4634-9D09-B5C0D75A8165}" type="presParOf" srcId="{35002A46-800F-4126-A280-C65DB1B8081A}" destId="{E0650698-F459-4739-907F-AFD15EBACC10}" srcOrd="0" destOrd="0" presId="urn:microsoft.com/office/officeart/2005/8/layout/venn2"/>
    <dgm:cxn modelId="{0AAC0340-5F89-4481-942B-A7B5247A61F1}" type="presParOf" srcId="{E0650698-F459-4739-907F-AFD15EBACC10}" destId="{2114529F-8452-448B-9562-0F862AF0B2A2}" srcOrd="0" destOrd="0" presId="urn:microsoft.com/office/officeart/2005/8/layout/venn2"/>
    <dgm:cxn modelId="{BA3FCEAB-90EE-4B88-887D-D3DA8D633A94}" type="presParOf" srcId="{E0650698-F459-4739-907F-AFD15EBACC10}" destId="{E859347D-1B69-4C81-B867-B702C04375D9}" srcOrd="1" destOrd="0" presId="urn:microsoft.com/office/officeart/2005/8/layout/venn2"/>
    <dgm:cxn modelId="{C98B1147-E5CC-41F1-9290-7F96DDD4D4CA}" type="presParOf" srcId="{35002A46-800F-4126-A280-C65DB1B8081A}" destId="{B262F912-4846-4388-80F7-EC7630D5CBFE}" srcOrd="1" destOrd="0" presId="urn:microsoft.com/office/officeart/2005/8/layout/venn2"/>
    <dgm:cxn modelId="{806685AB-BEBA-4AEE-A283-67F581501264}" type="presParOf" srcId="{B262F912-4846-4388-80F7-EC7630D5CBFE}" destId="{429F0CC9-DDD6-4C21-A425-D9A748C89F8B}" srcOrd="0" destOrd="0" presId="urn:microsoft.com/office/officeart/2005/8/layout/venn2"/>
    <dgm:cxn modelId="{65FF77B8-AC21-49A8-B653-5DFAFD265CF9}" type="presParOf" srcId="{B262F912-4846-4388-80F7-EC7630D5CBFE}" destId="{7D041F49-DB99-4FD2-8903-DDE3DD8DF59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2069F867-113D-46E1-9CBC-0B423E3A636F}">
      <dgm:prSet phldrT="[Texte]" custT="1">
        <dgm:style>
          <a:lnRef idx="3">
            <a:schemeClr val="lt1"/>
          </a:lnRef>
          <a:fillRef idx="1">
            <a:schemeClr val="accent6"/>
          </a:fillRef>
          <a:effectRef idx="1">
            <a:schemeClr val="accent6"/>
          </a:effectRef>
          <a:fontRef idx="minor">
            <a:schemeClr val="lt1"/>
          </a:fontRef>
        </dgm:style>
      </dgm:prSet>
      <dgm:spPr/>
      <dgm:t>
        <a:bodyPr/>
        <a:lstStyle/>
        <a:p>
          <a:r>
            <a:rPr lang="fr-FR" sz="2400" b="1" dirty="0"/>
            <a:t>3.0</a:t>
          </a:r>
        </a:p>
      </dgm:t>
    </dgm:pt>
    <dgm:pt modelId="{3C241FBE-9A4F-42A3-A013-FDF1CAA577AC}" type="parTrans" cxnId="{0A353CC1-722E-4DEF-B7ED-200C6D253BF9}">
      <dgm:prSet/>
      <dgm:spPr/>
      <dgm:t>
        <a:bodyPr/>
        <a:lstStyle/>
        <a:p>
          <a:endParaRPr lang="fr-FR"/>
        </a:p>
      </dgm:t>
    </dgm:pt>
    <dgm:pt modelId="{DF89119B-9AC0-487A-804C-AD433B54895D}" type="sibTrans" cxnId="{0A353CC1-722E-4DEF-B7ED-200C6D253BF9}">
      <dgm:prSet/>
      <dgm:spPr/>
      <dgm:t>
        <a:bodyPr/>
        <a:lstStyle/>
        <a:p>
          <a:endParaRPr lang="fr-FR"/>
        </a:p>
      </dgm:t>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a:t>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3" custScaleX="113335"/>
      <dgm:spPr/>
    </dgm:pt>
    <dgm:pt modelId="{E859347D-1B69-4C81-B867-B702C04375D9}" type="pres">
      <dgm:prSet presAssocID="{92CC0659-2188-41AF-968F-9FC5955CD31B}" presName="c1text" presStyleLbl="node1" presStyleIdx="0" presStyleCnt="3">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3" custScaleX="115557"/>
      <dgm:spPr/>
    </dgm:pt>
    <dgm:pt modelId="{7D041F49-DB99-4FD2-8903-DDE3DD8DF59B}" type="pres">
      <dgm:prSet presAssocID="{92CC0659-2188-41AF-968F-9FC5955CD31B}" presName="c2text" presStyleLbl="node1" presStyleIdx="1" presStyleCnt="3">
        <dgm:presLayoutVars>
          <dgm:bulletEnabled val="1"/>
        </dgm:presLayoutVars>
      </dgm:prSet>
      <dgm:spPr/>
    </dgm:pt>
    <dgm:pt modelId="{376165C0-9FE4-435A-8EDA-42E5EDB8BE4C}" type="pres">
      <dgm:prSet presAssocID="{92CC0659-2188-41AF-968F-9FC5955CD31B}" presName="comp3" presStyleCnt="0"/>
      <dgm:spPr/>
    </dgm:pt>
    <dgm:pt modelId="{05CE4CFE-3C2C-458C-95AC-D094835C1BA0}" type="pres">
      <dgm:prSet presAssocID="{92CC0659-2188-41AF-968F-9FC5955CD31B}" presName="circle3" presStyleLbl="node1" presStyleIdx="2" presStyleCnt="3"/>
      <dgm:spPr/>
    </dgm:pt>
    <dgm:pt modelId="{FAE32C7B-841B-4018-91F8-3FCB9EA6D8E0}" type="pres">
      <dgm:prSet presAssocID="{92CC0659-2188-41AF-968F-9FC5955CD31B}" presName="c3text" presStyleLbl="node1" presStyleIdx="2" presStyleCnt="3">
        <dgm:presLayoutVars>
          <dgm:bulletEnabled val="1"/>
        </dgm:presLayoutVars>
      </dgm:prSet>
      <dgm:spPr/>
    </dgm:pt>
  </dgm:ptLst>
  <dgm:cxnLst>
    <dgm:cxn modelId="{16A65B0E-5707-49C4-B25B-09A51436BD82}" type="presOf" srcId="{80241565-761C-426A-BE0D-3F11DDD77408}" destId="{429F0CC9-DDD6-4C21-A425-D9A748C89F8B}" srcOrd="0" destOrd="0" presId="urn:microsoft.com/office/officeart/2005/8/layout/venn2"/>
    <dgm:cxn modelId="{6BC45C1D-03DC-4CFA-A068-1023786BE263}" srcId="{92CC0659-2188-41AF-968F-9FC5955CD31B}" destId="{80241565-761C-426A-BE0D-3F11DDD77408}" srcOrd="1" destOrd="0" parTransId="{DF30B71F-D27F-4CB4-9120-41A0929C40AF}" sibTransId="{F147CFDF-2C56-44B6-B6E8-47597C00316C}"/>
    <dgm:cxn modelId="{9FC02128-B2D8-4D5C-A785-07C8FAA806AF}" type="presOf" srcId="{80241565-761C-426A-BE0D-3F11DDD77408}" destId="{7D041F49-DB99-4FD2-8903-DDE3DD8DF59B}" srcOrd="1" destOrd="0" presId="urn:microsoft.com/office/officeart/2005/8/layout/venn2"/>
    <dgm:cxn modelId="{21B0B935-1B1C-4C8A-8B3B-860E59AA045E}" type="presOf" srcId="{2069F867-113D-46E1-9CBC-0B423E3A636F}" destId="{2114529F-8452-448B-9562-0F862AF0B2A2}" srcOrd="0" destOrd="0" presId="urn:microsoft.com/office/officeart/2005/8/layout/venn2"/>
    <dgm:cxn modelId="{04B0D83D-5973-4807-B954-D481312E1652}" type="presOf" srcId="{92CC0659-2188-41AF-968F-9FC5955CD31B}" destId="{35002A46-800F-4126-A280-C65DB1B8081A}" srcOrd="0" destOrd="0" presId="urn:microsoft.com/office/officeart/2005/8/layout/venn2"/>
    <dgm:cxn modelId="{C61F9477-74DD-4BEC-BFE2-B91EFAB93C96}" type="presOf" srcId="{F25BD50A-712F-4AE1-A24A-8778E40A1958}" destId="{05CE4CFE-3C2C-458C-95AC-D094835C1BA0}" srcOrd="0" destOrd="0" presId="urn:microsoft.com/office/officeart/2005/8/layout/venn2"/>
    <dgm:cxn modelId="{EC1C80A2-947E-437A-9682-8AB43B281F93}" type="presOf" srcId="{F25BD50A-712F-4AE1-A24A-8778E40A1958}" destId="{FAE32C7B-841B-4018-91F8-3FCB9EA6D8E0}" srcOrd="1" destOrd="0" presId="urn:microsoft.com/office/officeart/2005/8/layout/venn2"/>
    <dgm:cxn modelId="{0A353CC1-722E-4DEF-B7ED-200C6D253BF9}" srcId="{92CC0659-2188-41AF-968F-9FC5955CD31B}" destId="{2069F867-113D-46E1-9CBC-0B423E3A636F}" srcOrd="0" destOrd="0" parTransId="{3C241FBE-9A4F-42A3-A013-FDF1CAA577AC}" sibTransId="{DF89119B-9AC0-487A-804C-AD433B54895D}"/>
    <dgm:cxn modelId="{938AE4E3-53B3-4C52-9A39-026448C882FC}" type="presOf" srcId="{2069F867-113D-46E1-9CBC-0B423E3A636F}" destId="{E859347D-1B69-4C81-B867-B702C04375D9}" srcOrd="1" destOrd="0" presId="urn:microsoft.com/office/officeart/2005/8/layout/venn2"/>
    <dgm:cxn modelId="{BD2C86F5-067D-4396-A206-38A92F469BEC}" srcId="{92CC0659-2188-41AF-968F-9FC5955CD31B}" destId="{F25BD50A-712F-4AE1-A24A-8778E40A1958}" srcOrd="2" destOrd="0" parTransId="{E3D2DD03-F7FC-46E8-B2F0-B47185E748D4}" sibTransId="{878330BC-0837-4012-A165-CB4FD8EBC446}"/>
    <dgm:cxn modelId="{C1262C1E-42C0-48C8-A352-689285B8DC06}" type="presParOf" srcId="{35002A46-800F-4126-A280-C65DB1B8081A}" destId="{E0650698-F459-4739-907F-AFD15EBACC10}" srcOrd="0" destOrd="0" presId="urn:microsoft.com/office/officeart/2005/8/layout/venn2"/>
    <dgm:cxn modelId="{CA56BD0A-B797-494F-9125-02CFE7EAADD4}" type="presParOf" srcId="{E0650698-F459-4739-907F-AFD15EBACC10}" destId="{2114529F-8452-448B-9562-0F862AF0B2A2}" srcOrd="0" destOrd="0" presId="urn:microsoft.com/office/officeart/2005/8/layout/venn2"/>
    <dgm:cxn modelId="{D01BFCFA-759E-4015-8CAC-82EC50907C61}" type="presParOf" srcId="{E0650698-F459-4739-907F-AFD15EBACC10}" destId="{E859347D-1B69-4C81-B867-B702C04375D9}" srcOrd="1" destOrd="0" presId="urn:microsoft.com/office/officeart/2005/8/layout/venn2"/>
    <dgm:cxn modelId="{39C5AC92-A2E0-46C9-BC5E-6550D4E3D200}" type="presParOf" srcId="{35002A46-800F-4126-A280-C65DB1B8081A}" destId="{B262F912-4846-4388-80F7-EC7630D5CBFE}" srcOrd="1" destOrd="0" presId="urn:microsoft.com/office/officeart/2005/8/layout/venn2"/>
    <dgm:cxn modelId="{8F2FD4E8-08DE-4A64-8C50-FF77F6F82277}" type="presParOf" srcId="{B262F912-4846-4388-80F7-EC7630D5CBFE}" destId="{429F0CC9-DDD6-4C21-A425-D9A748C89F8B}" srcOrd="0" destOrd="0" presId="urn:microsoft.com/office/officeart/2005/8/layout/venn2"/>
    <dgm:cxn modelId="{BD6892CC-D215-491F-9077-D55057386A40}" type="presParOf" srcId="{B262F912-4846-4388-80F7-EC7630D5CBFE}" destId="{7D041F49-DB99-4FD2-8903-DDE3DD8DF59B}" srcOrd="1" destOrd="0" presId="urn:microsoft.com/office/officeart/2005/8/layout/venn2"/>
    <dgm:cxn modelId="{4E31F629-8270-47CF-BC84-5C3852DDFA09}" type="presParOf" srcId="{35002A46-800F-4126-A280-C65DB1B8081A}" destId="{376165C0-9FE4-435A-8EDA-42E5EDB8BE4C}" srcOrd="2" destOrd="0" presId="urn:microsoft.com/office/officeart/2005/8/layout/venn2"/>
    <dgm:cxn modelId="{7C62E13F-5534-49B4-9B19-00B8B6A25C59}" type="presParOf" srcId="{376165C0-9FE4-435A-8EDA-42E5EDB8BE4C}" destId="{05CE4CFE-3C2C-458C-95AC-D094835C1BA0}" srcOrd="0" destOrd="0" presId="urn:microsoft.com/office/officeart/2005/8/layout/venn2"/>
    <dgm:cxn modelId="{CAB90026-296C-4D6F-8EC1-4D298D86C61D}" type="presParOf" srcId="{376165C0-9FE4-435A-8EDA-42E5EDB8BE4C}" destId="{FAE32C7B-841B-4018-91F8-3FCB9EA6D8E0}"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3808" y="1026838"/>
          <a:ext cx="1269493"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5516" y="1038546"/>
        <a:ext cx="1246077" cy="376308"/>
      </dsp:txXfrm>
    </dsp:sp>
    <dsp:sp modelId="{897FC064-15B7-4E25-A161-8C5A502CFAAA}">
      <dsp:nvSpPr>
        <dsp:cNvPr id="0" name=""/>
        <dsp:cNvSpPr/>
      </dsp:nvSpPr>
      <dsp:spPr>
        <a:xfrm rot="17858751">
          <a:off x="1097849" y="922069"/>
          <a:ext cx="654679" cy="29326"/>
        </a:xfrm>
        <a:custGeom>
          <a:avLst/>
          <a:gdLst/>
          <a:ahLst/>
          <a:cxnLst/>
          <a:rect l="0" t="0" r="0" b="0"/>
          <a:pathLst>
            <a:path>
              <a:moveTo>
                <a:pt x="0" y="14663"/>
              </a:moveTo>
              <a:lnTo>
                <a:pt x="6546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8821" y="920365"/>
        <a:ext cx="32733" cy="32733"/>
      </dsp:txXfrm>
    </dsp:sp>
    <dsp:sp modelId="{F7039B37-92D1-4AE5-8454-30CC782937AC}">
      <dsp:nvSpPr>
        <dsp:cNvPr id="0" name=""/>
        <dsp:cNvSpPr/>
      </dsp:nvSpPr>
      <dsp:spPr>
        <a:xfrm>
          <a:off x="1577076" y="446902"/>
          <a:ext cx="2165955"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784" y="458610"/>
        <a:ext cx="2142539" cy="376308"/>
      </dsp:txXfrm>
    </dsp:sp>
    <dsp:sp modelId="{2D7D779E-7E21-4EC5-BDAD-D1A49EFA115D}">
      <dsp:nvSpPr>
        <dsp:cNvPr id="0" name=""/>
        <dsp:cNvSpPr/>
      </dsp:nvSpPr>
      <dsp:spPr>
        <a:xfrm rot="21018363">
          <a:off x="3739845" y="594521"/>
          <a:ext cx="446358" cy="29326"/>
        </a:xfrm>
        <a:custGeom>
          <a:avLst/>
          <a:gdLst/>
          <a:ahLst/>
          <a:cxnLst/>
          <a:rect l="0" t="0" r="0" b="0"/>
          <a:pathLst>
            <a:path>
              <a:moveTo>
                <a:pt x="0" y="14663"/>
              </a:moveTo>
              <a:lnTo>
                <a:pt x="446358"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865" y="598025"/>
        <a:ext cx="22317" cy="22317"/>
      </dsp:txXfrm>
    </dsp:sp>
    <dsp:sp modelId="{1808D7BF-C8B8-4930-802C-82D7822DDC12}">
      <dsp:nvSpPr>
        <dsp:cNvPr id="0" name=""/>
        <dsp:cNvSpPr/>
      </dsp:nvSpPr>
      <dsp:spPr>
        <a:xfrm>
          <a:off x="4183017" y="381767"/>
          <a:ext cx="451161" cy="37967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4137" y="392887"/>
        <a:ext cx="428921" cy="357434"/>
      </dsp:txXfrm>
    </dsp:sp>
    <dsp:sp modelId="{5B5B3C97-43BE-4BB4-BE09-8CF6CC1A4DC8}">
      <dsp:nvSpPr>
        <dsp:cNvPr id="0" name=""/>
        <dsp:cNvSpPr/>
      </dsp:nvSpPr>
      <dsp:spPr>
        <a:xfrm>
          <a:off x="1273301"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196" y="1218706"/>
        <a:ext cx="15988" cy="15988"/>
      </dsp:txXfrm>
    </dsp:sp>
    <dsp:sp modelId="{AE42F74B-DF5F-47E7-83A2-701F508F2A37}">
      <dsp:nvSpPr>
        <dsp:cNvPr id="0" name=""/>
        <dsp:cNvSpPr/>
      </dsp:nvSpPr>
      <dsp:spPr>
        <a:xfrm>
          <a:off x="1593081"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789" y="1038546"/>
        <a:ext cx="776033" cy="376308"/>
      </dsp:txXfrm>
    </dsp:sp>
    <dsp:sp modelId="{D501E6BD-EFE7-4A49-9AC8-4BE7CC28628A}">
      <dsp:nvSpPr>
        <dsp:cNvPr id="0" name=""/>
        <dsp:cNvSpPr/>
      </dsp:nvSpPr>
      <dsp:spPr>
        <a:xfrm>
          <a:off x="2392530"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25" y="1218706"/>
        <a:ext cx="15988" cy="15988"/>
      </dsp:txXfrm>
    </dsp:sp>
    <dsp:sp modelId="{B2170F5C-E9E3-40DF-A316-FE0591184BE1}">
      <dsp:nvSpPr>
        <dsp:cNvPr id="0" name=""/>
        <dsp:cNvSpPr/>
      </dsp:nvSpPr>
      <dsp:spPr>
        <a:xfrm>
          <a:off x="2712310"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4018" y="1038546"/>
        <a:ext cx="776033" cy="376308"/>
      </dsp:txXfrm>
    </dsp:sp>
    <dsp:sp modelId="{74D7DE4F-0659-46ED-AC18-BEA69630B8A0}">
      <dsp:nvSpPr>
        <dsp:cNvPr id="0" name=""/>
        <dsp:cNvSpPr/>
      </dsp:nvSpPr>
      <dsp:spPr>
        <a:xfrm>
          <a:off x="3511759"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654" y="1218706"/>
        <a:ext cx="15988" cy="15988"/>
      </dsp:txXfrm>
    </dsp:sp>
    <dsp:sp modelId="{CC01AA2E-63DC-4932-A57D-77A90B0574AA}">
      <dsp:nvSpPr>
        <dsp:cNvPr id="0" name=""/>
        <dsp:cNvSpPr/>
      </dsp:nvSpPr>
      <dsp:spPr>
        <a:xfrm>
          <a:off x="3831539" y="1098285"/>
          <a:ext cx="554050" cy="25683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9061" y="1105807"/>
        <a:ext cx="539006" cy="241787"/>
      </dsp:txXfrm>
    </dsp:sp>
    <dsp:sp modelId="{18DD3230-A6BD-4590-8A60-C06394B74D62}">
      <dsp:nvSpPr>
        <dsp:cNvPr id="0" name=""/>
        <dsp:cNvSpPr/>
      </dsp:nvSpPr>
      <dsp:spPr>
        <a:xfrm rot="3971351">
          <a:off x="1048967" y="1556236"/>
          <a:ext cx="752443" cy="29326"/>
        </a:xfrm>
        <a:custGeom>
          <a:avLst/>
          <a:gdLst/>
          <a:ahLst/>
          <a:cxnLst/>
          <a:rect l="0" t="0" r="0" b="0"/>
          <a:pathLst>
            <a:path>
              <a:moveTo>
                <a:pt x="0" y="14663"/>
              </a:moveTo>
              <a:lnTo>
                <a:pt x="752443"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377" y="1552088"/>
        <a:ext cx="37622" cy="37622"/>
      </dsp:txXfrm>
    </dsp:sp>
    <dsp:sp modelId="{18A91142-3974-48A6-B18D-7C75E1569CC9}">
      <dsp:nvSpPr>
        <dsp:cNvPr id="0" name=""/>
        <dsp:cNvSpPr/>
      </dsp:nvSpPr>
      <dsp:spPr>
        <a:xfrm>
          <a:off x="1577076" y="1715236"/>
          <a:ext cx="1084860"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784" y="1726944"/>
        <a:ext cx="1061444" cy="376308"/>
      </dsp:txXfrm>
    </dsp:sp>
    <dsp:sp modelId="{2F3BC466-C9D5-44CF-BFF9-50C08DD88212}">
      <dsp:nvSpPr>
        <dsp:cNvPr id="0" name=""/>
        <dsp:cNvSpPr/>
      </dsp:nvSpPr>
      <dsp:spPr>
        <a:xfrm rot="20822366">
          <a:off x="2658237" y="1867865"/>
          <a:ext cx="290435" cy="29326"/>
        </a:xfrm>
        <a:custGeom>
          <a:avLst/>
          <a:gdLst/>
          <a:ahLst/>
          <a:cxnLst/>
          <a:rect l="0" t="0" r="0" b="0"/>
          <a:pathLst>
            <a:path>
              <a:moveTo>
                <a:pt x="0" y="14663"/>
              </a:moveTo>
              <a:lnTo>
                <a:pt x="290435"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94" y="1875268"/>
        <a:ext cx="14521" cy="14521"/>
      </dsp:txXfrm>
    </dsp:sp>
    <dsp:sp modelId="{EBE90951-556A-48F7-A95D-7DB610448A00}">
      <dsp:nvSpPr>
        <dsp:cNvPr id="0" name=""/>
        <dsp:cNvSpPr/>
      </dsp:nvSpPr>
      <dsp:spPr>
        <a:xfrm>
          <a:off x="2944973"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681" y="1661805"/>
        <a:ext cx="776033" cy="376308"/>
      </dsp:txXfrm>
    </dsp:sp>
    <dsp:sp modelId="{AF15360F-16CE-4B97-A903-8F6051908CDF}">
      <dsp:nvSpPr>
        <dsp:cNvPr id="0" name=""/>
        <dsp:cNvSpPr/>
      </dsp:nvSpPr>
      <dsp:spPr>
        <a:xfrm>
          <a:off x="3744423" y="1835296"/>
          <a:ext cx="373039" cy="29326"/>
        </a:xfrm>
        <a:custGeom>
          <a:avLst/>
          <a:gdLst/>
          <a:ahLst/>
          <a:cxnLst/>
          <a:rect l="0" t="0" r="0" b="0"/>
          <a:pathLst>
            <a:path>
              <a:moveTo>
                <a:pt x="0" y="14663"/>
              </a:moveTo>
              <a:lnTo>
                <a:pt x="37303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616" y="1840633"/>
        <a:ext cx="18651" cy="18651"/>
      </dsp:txXfrm>
    </dsp:sp>
    <dsp:sp modelId="{991A9475-062F-4612-A061-9C90B7A9180F}">
      <dsp:nvSpPr>
        <dsp:cNvPr id="0" name=""/>
        <dsp:cNvSpPr/>
      </dsp:nvSpPr>
      <dsp:spPr>
        <a:xfrm>
          <a:off x="4117462"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9170" y="1661805"/>
        <a:ext cx="776033" cy="376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2889250">
            <a:lnSpc>
              <a:spcPct val="90000"/>
            </a:lnSpc>
            <a:spcBef>
              <a:spcPct val="0"/>
            </a:spcBef>
            <a:spcAft>
              <a:spcPct val="35000"/>
            </a:spcAft>
            <a:buNone/>
          </a:pPr>
          <a:r>
            <a:rPr lang="fr-FR" b="1" kern="1200" dirty="0"/>
            <a:t>XSL 2.0</a:t>
          </a:r>
          <a:endParaRPr lang="fr-FR" sz="2400" b="1" kern="1200" dirty="0"/>
        </a:p>
      </dsp:txBody>
      <dsp:txXfrm>
        <a:off x="576859" y="160733"/>
        <a:ext cx="1275172" cy="364329"/>
      </dsp:txXfrm>
    </dsp:sp>
    <dsp:sp modelId="{429F0CC9-DDD6-4C21-A425-D9A748C89F8B}">
      <dsp:nvSpPr>
        <dsp:cNvPr id="0" name=""/>
        <dsp:cNvSpPr/>
      </dsp:nvSpPr>
      <dsp:spPr>
        <a:xfrm>
          <a:off x="285750" y="535778"/>
          <a:ext cx="1857390" cy="1607337"/>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557759" y="937613"/>
        <a:ext cx="1313373" cy="803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3.0</a:t>
          </a:r>
        </a:p>
      </dsp:txBody>
      <dsp:txXfrm>
        <a:off x="789995" y="107155"/>
        <a:ext cx="848900" cy="321467"/>
      </dsp:txXfrm>
    </dsp:sp>
    <dsp:sp modelId="{429F0CC9-DDD6-4C21-A425-D9A748C89F8B}">
      <dsp:nvSpPr>
        <dsp:cNvPr id="0" name=""/>
        <dsp:cNvSpPr/>
      </dsp:nvSpPr>
      <dsp:spPr>
        <a:xfrm>
          <a:off x="285750" y="535778"/>
          <a:ext cx="1857390" cy="1607337"/>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2889250">
            <a:lnSpc>
              <a:spcPct val="90000"/>
            </a:lnSpc>
            <a:spcBef>
              <a:spcPct val="0"/>
            </a:spcBef>
            <a:spcAft>
              <a:spcPct val="35000"/>
            </a:spcAft>
            <a:buNone/>
          </a:pPr>
          <a:r>
            <a:rPr lang="fr-FR" b="1" kern="1200"/>
            <a:t>2.0</a:t>
          </a:r>
          <a:endParaRPr lang="fr-FR" sz="2400" b="1" kern="1200" dirty="0"/>
        </a:p>
      </dsp:txBody>
      <dsp:txXfrm>
        <a:off x="781674" y="636237"/>
        <a:ext cx="865543" cy="301375"/>
      </dsp:txXfrm>
    </dsp:sp>
    <dsp:sp modelId="{05CE4CFE-3C2C-458C-95AC-D094835C1BA0}">
      <dsp:nvSpPr>
        <dsp:cNvPr id="0" name=""/>
        <dsp:cNvSpPr/>
      </dsp:nvSpPr>
      <dsp:spPr>
        <a:xfrm>
          <a:off x="678667" y="1071558"/>
          <a:ext cx="1071558" cy="1071558"/>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835593" y="1339447"/>
        <a:ext cx="757705" cy="535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8FA0BEB-200D-4FA1-BB9B-F5AF3262CA0F}" type="datetimeFigureOut">
              <a:rPr lang="fr-FR" smtClean="0"/>
              <a:pPr/>
              <a:t>23/12/2021</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E6330A7-20E3-4400-A84D-CF377201F116}" type="slidenum">
              <a:rPr lang="fr-FR" smtClean="0"/>
              <a:pPr/>
              <a:t>‹N°›</a:t>
            </a:fld>
            <a:endParaRPr lang="fr-FR"/>
          </a:p>
        </p:txBody>
      </p:sp>
    </p:spTree>
    <p:extLst>
      <p:ext uri="{BB962C8B-B14F-4D97-AF65-F5344CB8AC3E}">
        <p14:creationId xmlns:p14="http://schemas.microsoft.com/office/powerpoint/2010/main" val="224374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a:t>
            </a:fld>
            <a:endParaRPr lang="fr-FR"/>
          </a:p>
        </p:txBody>
      </p:sp>
    </p:spTree>
    <p:extLst>
      <p:ext uri="{BB962C8B-B14F-4D97-AF65-F5344CB8AC3E}">
        <p14:creationId xmlns:p14="http://schemas.microsoft.com/office/powerpoint/2010/main" val="355230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6139071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100</a:t>
            </a:fld>
            <a:endParaRPr lang="fr-FR"/>
          </a:p>
        </p:txBody>
      </p:sp>
    </p:spTree>
    <p:extLst>
      <p:ext uri="{BB962C8B-B14F-4D97-AF65-F5344CB8AC3E}">
        <p14:creationId xmlns:p14="http://schemas.microsoft.com/office/powerpoint/2010/main" val="8295052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101</a:t>
            </a:fld>
            <a:endParaRPr lang="fr-FR"/>
          </a:p>
        </p:txBody>
      </p:sp>
    </p:spTree>
    <p:extLst>
      <p:ext uri="{BB962C8B-B14F-4D97-AF65-F5344CB8AC3E}">
        <p14:creationId xmlns:p14="http://schemas.microsoft.com/office/powerpoint/2010/main" val="27208170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5602663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103</a:t>
            </a:fld>
            <a:endParaRPr lang="fr-FR"/>
          </a:p>
        </p:txBody>
      </p:sp>
    </p:spTree>
    <p:extLst>
      <p:ext uri="{BB962C8B-B14F-4D97-AF65-F5344CB8AC3E}">
        <p14:creationId xmlns:p14="http://schemas.microsoft.com/office/powerpoint/2010/main" val="4400202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104</a:t>
            </a:fld>
            <a:endParaRPr lang="fr-FR"/>
          </a:p>
        </p:txBody>
      </p:sp>
    </p:spTree>
    <p:extLst>
      <p:ext uri="{BB962C8B-B14F-4D97-AF65-F5344CB8AC3E}">
        <p14:creationId xmlns:p14="http://schemas.microsoft.com/office/powerpoint/2010/main" val="9008456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105</a:t>
            </a:fld>
            <a:endParaRPr lang="fr-FR"/>
          </a:p>
        </p:txBody>
      </p:sp>
    </p:spTree>
    <p:extLst>
      <p:ext uri="{BB962C8B-B14F-4D97-AF65-F5344CB8AC3E}">
        <p14:creationId xmlns:p14="http://schemas.microsoft.com/office/powerpoint/2010/main" val="32937723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106</a:t>
            </a:fld>
            <a:endParaRPr lang="fr-FR"/>
          </a:p>
        </p:txBody>
      </p:sp>
    </p:spTree>
    <p:extLst>
      <p:ext uri="{BB962C8B-B14F-4D97-AF65-F5344CB8AC3E}">
        <p14:creationId xmlns:p14="http://schemas.microsoft.com/office/powerpoint/2010/main" val="34860334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107</a:t>
            </a:fld>
            <a:endParaRPr lang="fr-FR"/>
          </a:p>
        </p:txBody>
      </p:sp>
    </p:spTree>
    <p:extLst>
      <p:ext uri="{BB962C8B-B14F-4D97-AF65-F5344CB8AC3E}">
        <p14:creationId xmlns:p14="http://schemas.microsoft.com/office/powerpoint/2010/main" val="6104249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6624474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96870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984326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9022867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3775792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p:spPr>
        <p:txBody>
          <a:bodyPr/>
          <a:lstStyle/>
          <a:p>
            <a:pPr eaLnBrk="1" hangingPunct="1"/>
            <a:r>
              <a:rPr lang="fr-FR" sz="1050" b="1" dirty="0"/>
              <a:t>OASIS :</a:t>
            </a:r>
            <a:r>
              <a:rPr lang="fr-FR" sz="1050" dirty="0"/>
              <a:t> </a:t>
            </a:r>
            <a:r>
              <a:rPr lang="fr-FR" sz="1050" dirty="0" err="1"/>
              <a:t>Organization</a:t>
            </a:r>
            <a:r>
              <a:rPr lang="fr-FR" sz="1050" dirty="0"/>
              <a:t> for the </a:t>
            </a:r>
            <a:r>
              <a:rPr lang="fr-FR" sz="1050" dirty="0" err="1"/>
              <a:t>Advancement</a:t>
            </a:r>
            <a:r>
              <a:rPr lang="fr-FR" sz="1050" dirty="0"/>
              <a:t> of </a:t>
            </a:r>
            <a:r>
              <a:rPr lang="fr-FR" sz="1050" dirty="0" err="1"/>
              <a:t>Structured</a:t>
            </a:r>
            <a:r>
              <a:rPr lang="fr-FR" sz="1050" dirty="0"/>
              <a:t> Information Standards </a:t>
            </a:r>
          </a:p>
        </p:txBody>
      </p:sp>
    </p:spTree>
    <p:extLst>
      <p:ext uri="{BB962C8B-B14F-4D97-AF65-F5344CB8AC3E}">
        <p14:creationId xmlns:p14="http://schemas.microsoft.com/office/powerpoint/2010/main" val="14772822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7989600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eaLnBrk="1" hangingPunct="1"/>
            <a:r>
              <a:rPr lang="fr-FR" sz="1050" b="1" dirty="0"/>
              <a:t>Pour en savoir plus sur la comparaison :</a:t>
            </a:r>
          </a:p>
          <a:p>
            <a:pPr eaLnBrk="1" hangingPunct="1"/>
            <a:r>
              <a:rPr lang="fr-FR" sz="1050" dirty="0"/>
              <a:t>http://www.freesoftwaremagazine.com/articles/odf_ooxml_technical_white_paper?page=0%2C0</a:t>
            </a:r>
          </a:p>
        </p:txBody>
      </p:sp>
    </p:spTree>
    <p:extLst>
      <p:ext uri="{BB962C8B-B14F-4D97-AF65-F5344CB8AC3E}">
        <p14:creationId xmlns:p14="http://schemas.microsoft.com/office/powerpoint/2010/main" val="2176148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115</a:t>
            </a:fld>
            <a:endParaRPr lang="fr-FR"/>
          </a:p>
        </p:txBody>
      </p:sp>
    </p:spTree>
    <p:extLst>
      <p:ext uri="{BB962C8B-B14F-4D97-AF65-F5344CB8AC3E}">
        <p14:creationId xmlns:p14="http://schemas.microsoft.com/office/powerpoint/2010/main" val="34956717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dirty="0"/>
              <a:t>Balise &lt;</a:t>
            </a:r>
            <a:r>
              <a:rPr lang="fr-FR" dirty="0" err="1"/>
              <a:t>w:document</a:t>
            </a:r>
            <a:r>
              <a:rPr lang="fr-FR" dirty="0"/>
              <a:t>&gt; avec les espaces de nom </a:t>
            </a:r>
            <a:r>
              <a:rPr lang="fr-FR" dirty="0" err="1"/>
              <a:t>necessaires</a:t>
            </a:r>
            <a:r>
              <a:rPr lang="fr-FR" baseline="0" dirty="0"/>
              <a:t> : </a:t>
            </a:r>
            <a:r>
              <a:rPr lang="fr-FR" sz="1000" i="1" dirty="0"/>
              <a:t>&lt;</a:t>
            </a:r>
            <a:r>
              <a:rPr lang="fr-FR" sz="1000" i="1" dirty="0" err="1"/>
              <a:t>w:document</a:t>
            </a:r>
            <a:r>
              <a:rPr lang="fr-FR" sz="1000" i="1" dirty="0"/>
              <a:t> </a:t>
            </a:r>
            <a:r>
              <a:rPr lang="en-US" sz="1000" i="1" dirty="0" err="1"/>
              <a:t>xmlns:ve</a:t>
            </a:r>
            <a:r>
              <a:rPr lang="en-US" sz="1000" i="1" dirty="0"/>
              <a:t>="http://schemas.openxmlformats.org/markup-compatibility/2006" </a:t>
            </a:r>
            <a:r>
              <a:rPr lang="en-US" sz="1000" i="1" dirty="0" err="1"/>
              <a:t>xmlns:o</a:t>
            </a:r>
            <a:r>
              <a:rPr lang="en-US" sz="1000" i="1" dirty="0"/>
              <a:t>="</a:t>
            </a:r>
            <a:r>
              <a:rPr lang="en-US" sz="1000" i="1" dirty="0" err="1"/>
              <a:t>urn:schemas-microsoft-com:office:office</a:t>
            </a:r>
            <a:r>
              <a:rPr lang="en-US" sz="1000" i="1" dirty="0"/>
              <a:t>" </a:t>
            </a:r>
            <a:r>
              <a:rPr lang="en-US" sz="1000" i="1" dirty="0" err="1"/>
              <a:t>xmlns:r</a:t>
            </a:r>
            <a:r>
              <a:rPr lang="en-US" sz="1000" i="1" dirty="0"/>
              <a:t>="http://schemas.openxmlformats.org/officeDocument/2006/relationships" </a:t>
            </a:r>
            <a:r>
              <a:rPr lang="en-US" sz="1000" i="1" dirty="0" err="1"/>
              <a:t>xmlns:m</a:t>
            </a:r>
            <a:r>
              <a:rPr lang="en-US" sz="1000" i="1" dirty="0"/>
              <a:t>="http://schemas.openxmlformats.org/officeDocument/2006/math" </a:t>
            </a:r>
            <a:r>
              <a:rPr lang="en-US" sz="1000" i="1" dirty="0" err="1"/>
              <a:t>xmlns:v</a:t>
            </a:r>
            <a:r>
              <a:rPr lang="en-US" sz="1000" i="1" dirty="0"/>
              <a:t>="</a:t>
            </a:r>
            <a:r>
              <a:rPr lang="en-US" sz="1000" i="1" dirty="0" err="1"/>
              <a:t>urn:schemas-microsoft-com:vml</a:t>
            </a:r>
            <a:r>
              <a:rPr lang="en-US" sz="1000" i="1" dirty="0"/>
              <a:t>" </a:t>
            </a:r>
            <a:r>
              <a:rPr lang="en-US" sz="1000" i="1" dirty="0" err="1"/>
              <a:t>xmlns:wp</a:t>
            </a:r>
            <a:r>
              <a:rPr lang="en-US" sz="1000" i="1" dirty="0"/>
              <a:t>="http://schemas.openxmlformats.org/drawingml/2006/wordprocessingDrawing" xmlns:w10="</a:t>
            </a:r>
            <a:r>
              <a:rPr lang="en-US" sz="1000" i="1" dirty="0" err="1"/>
              <a:t>urn:schemas-microsoft-com:office:word</a:t>
            </a:r>
            <a:r>
              <a:rPr lang="en-US" sz="1000" i="1" dirty="0"/>
              <a:t>" </a:t>
            </a:r>
            <a:r>
              <a:rPr lang="en-US" sz="1000" i="1" dirty="0" err="1"/>
              <a:t>xmlns:w</a:t>
            </a:r>
            <a:r>
              <a:rPr lang="en-US" sz="1000" i="1" dirty="0"/>
              <a:t>="http://schemas.openxmlformats.org/wordprocessingml/2006/main" </a:t>
            </a:r>
            <a:r>
              <a:rPr lang="en-US" sz="1000" i="1" dirty="0" err="1"/>
              <a:t>xmlns:wne</a:t>
            </a:r>
            <a:r>
              <a:rPr lang="en-US" sz="1000" i="1" dirty="0"/>
              <a:t>="http://schemas.microsoft.com/office/word/2006/wordml"&gt;</a:t>
            </a:r>
            <a:endParaRPr lang="fr-FR" sz="1000" i="1" dirty="0"/>
          </a:p>
          <a:p>
            <a:endParaRPr lang="fr-FR" sz="100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116</a:t>
            </a:fld>
            <a:endParaRPr lang="fr-FR"/>
          </a:p>
        </p:txBody>
      </p:sp>
    </p:spTree>
    <p:extLst>
      <p:ext uri="{BB962C8B-B14F-4D97-AF65-F5344CB8AC3E}">
        <p14:creationId xmlns:p14="http://schemas.microsoft.com/office/powerpoint/2010/main" val="25238464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117</a:t>
            </a:fld>
            <a:endParaRPr lang="fr-FR"/>
          </a:p>
        </p:txBody>
      </p:sp>
    </p:spTree>
    <p:extLst>
      <p:ext uri="{BB962C8B-B14F-4D97-AF65-F5344CB8AC3E}">
        <p14:creationId xmlns:p14="http://schemas.microsoft.com/office/powerpoint/2010/main" val="32515410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118</a:t>
            </a:fld>
            <a:endParaRPr lang="fr-FR"/>
          </a:p>
        </p:txBody>
      </p:sp>
    </p:spTree>
    <p:extLst>
      <p:ext uri="{BB962C8B-B14F-4D97-AF65-F5344CB8AC3E}">
        <p14:creationId xmlns:p14="http://schemas.microsoft.com/office/powerpoint/2010/main" val="11852168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err="1"/>
              <a:t>Msdn</a:t>
            </a:r>
            <a:r>
              <a:rPr lang="fr-FR" b="1" dirty="0"/>
              <a:t> </a:t>
            </a:r>
            <a:r>
              <a:rPr lang="fr-FR" dirty="0"/>
              <a:t>: https://msdn.microsoft.com/fr-fr/library/Aa338205(v=office.12).aspx</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119</a:t>
            </a:fld>
            <a:endParaRPr lang="fr-FR"/>
          </a:p>
        </p:txBody>
      </p:sp>
    </p:spTree>
    <p:extLst>
      <p:ext uri="{BB962C8B-B14F-4D97-AF65-F5344CB8AC3E}">
        <p14:creationId xmlns:p14="http://schemas.microsoft.com/office/powerpoint/2010/main" val="4108591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1026"/>
          <p:cNvSpPr>
            <a:spLocks noGrp="1" noRot="1" noChangeAspect="1" noChangeArrowheads="1" noTextEdit="1"/>
          </p:cNvSpPr>
          <p:nvPr>
            <p:ph type="sldImg"/>
          </p:nvPr>
        </p:nvSpPr>
        <p:spPr>
          <a:ln/>
        </p:spPr>
      </p:sp>
      <p:sp>
        <p:nvSpPr>
          <p:cNvPr id="1135619" name="Rectangle 1027"/>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675724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120</a:t>
            </a:fld>
            <a:endParaRPr lang="fr-FR"/>
          </a:p>
        </p:txBody>
      </p:sp>
    </p:spTree>
    <p:extLst>
      <p:ext uri="{BB962C8B-B14F-4D97-AF65-F5344CB8AC3E}">
        <p14:creationId xmlns:p14="http://schemas.microsoft.com/office/powerpoint/2010/main" val="31762549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121</a:t>
            </a:fld>
            <a:endParaRPr lang="fr-FR"/>
          </a:p>
        </p:txBody>
      </p:sp>
    </p:spTree>
    <p:extLst>
      <p:ext uri="{BB962C8B-B14F-4D97-AF65-F5344CB8AC3E}">
        <p14:creationId xmlns:p14="http://schemas.microsoft.com/office/powerpoint/2010/main" val="31397415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122</a:t>
            </a:fld>
            <a:endParaRPr lang="fr-FR"/>
          </a:p>
        </p:txBody>
      </p:sp>
    </p:spTree>
    <p:extLst>
      <p:ext uri="{BB962C8B-B14F-4D97-AF65-F5344CB8AC3E}">
        <p14:creationId xmlns:p14="http://schemas.microsoft.com/office/powerpoint/2010/main" val="115092535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123</a:t>
            </a:fld>
            <a:endParaRPr lang="fr-FR"/>
          </a:p>
        </p:txBody>
      </p:sp>
    </p:spTree>
    <p:extLst>
      <p:ext uri="{BB962C8B-B14F-4D97-AF65-F5344CB8AC3E}">
        <p14:creationId xmlns:p14="http://schemas.microsoft.com/office/powerpoint/2010/main" val="39325385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124</a:t>
            </a:fld>
            <a:endParaRPr lang="fr-FR"/>
          </a:p>
        </p:txBody>
      </p:sp>
    </p:spTree>
    <p:extLst>
      <p:ext uri="{BB962C8B-B14F-4D97-AF65-F5344CB8AC3E}">
        <p14:creationId xmlns:p14="http://schemas.microsoft.com/office/powerpoint/2010/main" val="3637767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125</a:t>
            </a:fld>
            <a:endParaRPr lang="fr-FR"/>
          </a:p>
        </p:txBody>
      </p:sp>
    </p:spTree>
    <p:extLst>
      <p:ext uri="{BB962C8B-B14F-4D97-AF65-F5344CB8AC3E}">
        <p14:creationId xmlns:p14="http://schemas.microsoft.com/office/powerpoint/2010/main" val="16910458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p:spPr>
        <p:txBody>
          <a:bodyPr/>
          <a:lstStyle/>
          <a:p>
            <a:pPr eaLnBrk="1" hangingPunct="1"/>
            <a:r>
              <a:rPr lang="fr-FR" sz="1050" b="1" dirty="0">
                <a:ea typeface="MS Mincho" pitchFamily="49" charset="-128"/>
              </a:rPr>
              <a:t>Incompatibilité des processeurs XSL-FO :</a:t>
            </a:r>
            <a:r>
              <a:rPr lang="fr-FR" sz="1050" dirty="0">
                <a:ea typeface="MS Mincho" pitchFamily="49" charset="-128"/>
              </a:rPr>
              <a:t> </a:t>
            </a:r>
          </a:p>
          <a:p>
            <a:pPr eaLnBrk="1" hangingPunct="1"/>
            <a:r>
              <a:rPr lang="fr-FR" sz="1050" dirty="0">
                <a:ea typeface="MS Mincho"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eaLnBrk="1" hangingPunct="1"/>
            <a:endParaRPr lang="fr-FR" sz="1050" dirty="0"/>
          </a:p>
        </p:txBody>
      </p:sp>
    </p:spTree>
    <p:extLst>
      <p:ext uri="{BB962C8B-B14F-4D97-AF65-F5344CB8AC3E}">
        <p14:creationId xmlns:p14="http://schemas.microsoft.com/office/powerpoint/2010/main" val="223228508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1026"/>
          <p:cNvSpPr>
            <a:spLocks noGrp="1" noRot="1" noChangeAspect="1" noChangeArrowheads="1" noTextEdit="1"/>
          </p:cNvSpPr>
          <p:nvPr>
            <p:ph type="sldImg"/>
          </p:nvPr>
        </p:nvSpPr>
        <p:spPr>
          <a:ln/>
        </p:spPr>
      </p:sp>
      <p:sp>
        <p:nvSpPr>
          <p:cNvPr id="419843" name="Rectangle 1027"/>
          <p:cNvSpPr>
            <a:spLocks noGrp="1" noChangeArrowheads="1"/>
          </p:cNvSpPr>
          <p:nvPr>
            <p:ph type="body" idx="1"/>
          </p:nvPr>
        </p:nvSpPr>
        <p:spPr>
          <a:noFill/>
        </p:spPr>
        <p:txBody>
          <a:bodyPr/>
          <a:lstStyle/>
          <a:p>
            <a:pPr eaLnBrk="1" hangingPunct="1"/>
            <a:r>
              <a:rPr lang="fr-FR" b="1" dirty="0">
                <a:ea typeface="MS Mincho" pitchFamily="49" charset="-128"/>
              </a:rPr>
              <a:t>Exemple de page simple XSL-FO :</a:t>
            </a:r>
            <a:br>
              <a:rPr lang="fr-FR" b="1" dirty="0">
                <a:ea typeface="MS Mincho" pitchFamily="49" charset="-128"/>
              </a:rPr>
            </a:br>
            <a:r>
              <a:rPr lang="fr-FR" dirty="0">
                <a:solidFill>
                  <a:srgbClr val="000000"/>
                </a:solidFill>
                <a:cs typeface="Courier New" pitchFamily="49" charset="0"/>
              </a:rPr>
              <a:t>&lt;?</a:t>
            </a:r>
            <a:r>
              <a:rPr lang="fr-FR" dirty="0" err="1">
                <a:solidFill>
                  <a:srgbClr val="000000"/>
                </a:solidFill>
                <a:cs typeface="Courier New" pitchFamily="49" charset="0"/>
              </a:rPr>
              <a:t>xml</a:t>
            </a:r>
            <a:r>
              <a:rPr lang="fr-FR" dirty="0">
                <a:solidFill>
                  <a:srgbClr val="000000"/>
                </a:solidFill>
                <a:cs typeface="Courier New" pitchFamily="49" charset="0"/>
              </a:rPr>
              <a:t> version="1.0" </a:t>
            </a:r>
            <a:r>
              <a:rPr lang="fr-FR" dirty="0" err="1">
                <a:solidFill>
                  <a:srgbClr val="000000"/>
                </a:solidFill>
                <a:cs typeface="Courier New" pitchFamily="49" charset="0"/>
              </a:rPr>
              <a:t>encoding</a:t>
            </a:r>
            <a:r>
              <a:rPr lang="fr-FR" dirty="0">
                <a:solidFill>
                  <a:srgbClr val="000000"/>
                </a:solidFill>
                <a:cs typeface="Courier New" pitchFamily="49" charset="0"/>
              </a:rPr>
              <a:t>="ISO-8859-1"?&gt;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 </a:t>
            </a:r>
            <a:r>
              <a:rPr lang="fr-FR" dirty="0" err="1">
                <a:solidFill>
                  <a:srgbClr val="000000"/>
                </a:solidFill>
                <a:cs typeface="Courier New" pitchFamily="49" charset="0"/>
              </a:rPr>
              <a:t>xmlns:fo</a:t>
            </a:r>
            <a:r>
              <a:rPr lang="fr-FR" dirty="0">
                <a:solidFill>
                  <a:srgbClr val="000000"/>
                </a:solidFill>
                <a:cs typeface="Courier New" pitchFamily="49" charset="0"/>
              </a:rPr>
              <a:t>="http://www.w3.org/1999/XSL/Format"&gt;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 master-</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my_page_ref</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-top="1.8cm"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bottom</a:t>
            </a:r>
            <a:r>
              <a:rPr lang="fr-FR" dirty="0">
                <a:solidFill>
                  <a:srgbClr val="000000"/>
                </a:solidFill>
                <a:cs typeface="Courier New" pitchFamily="49" charset="0"/>
              </a:rPr>
              <a:t>="1.8cm"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left</a:t>
            </a:r>
            <a:r>
              <a:rPr lang="fr-FR" dirty="0">
                <a:solidFill>
                  <a:srgbClr val="000000"/>
                </a:solidFill>
                <a:cs typeface="Courier New" pitchFamily="49" charset="0"/>
              </a:rPr>
              <a:t>="2.5cm" </a:t>
            </a:r>
            <a:r>
              <a:rPr lang="fr-FR" dirty="0" err="1">
                <a:solidFill>
                  <a:srgbClr val="000000"/>
                </a:solidFill>
                <a:cs typeface="Courier New" pitchFamily="49" charset="0"/>
              </a:rPr>
              <a:t>margin</a:t>
            </a:r>
            <a:r>
              <a:rPr lang="fr-FR" dirty="0">
                <a:solidFill>
                  <a:srgbClr val="000000"/>
                </a:solidFill>
                <a:cs typeface="Courier New" pitchFamily="49" charset="0"/>
              </a:rPr>
              <a:t>-right="1.8cm"&gt;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fo:region-body</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="1cm"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fo:region-before</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fo:region-after</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fo:region-start</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fo:region-end</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 master-</a:t>
            </a:r>
            <a:r>
              <a:rPr lang="fr-FR" dirty="0" err="1">
                <a:solidFill>
                  <a:srgbClr val="000000"/>
                </a:solidFill>
                <a:cs typeface="Courier New" pitchFamily="49" charset="0"/>
              </a:rPr>
              <a:t>reference</a:t>
            </a:r>
            <a:r>
              <a:rPr lang="fr-FR" dirty="0">
                <a:solidFill>
                  <a:srgbClr val="000000"/>
                </a:solidFill>
                <a:cs typeface="Courier New" pitchFamily="49" charset="0"/>
              </a:rPr>
              <a:t>=" </a:t>
            </a:r>
            <a:r>
              <a:rPr lang="fr-FR" dirty="0" err="1">
                <a:solidFill>
                  <a:srgbClr val="000000"/>
                </a:solidFill>
                <a:cs typeface="Courier New" pitchFamily="49" charset="0"/>
              </a:rPr>
              <a:t>my_page_ref</a:t>
            </a:r>
            <a:r>
              <a:rPr lang="fr-FR" dirty="0">
                <a:solidFill>
                  <a:srgbClr val="000000"/>
                </a:solidFill>
                <a:cs typeface="Courier New" pitchFamily="49" charset="0"/>
              </a:rPr>
              <a:t>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 flow-</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xsl</a:t>
            </a:r>
            <a:r>
              <a:rPr lang="fr-FR" dirty="0">
                <a:solidFill>
                  <a:srgbClr val="000000"/>
                </a:solidFill>
                <a:cs typeface="Courier New" pitchFamily="49" charset="0"/>
              </a:rPr>
              <a:t>-</a:t>
            </a:r>
            <a:r>
              <a:rPr lang="fr-FR" dirty="0" err="1">
                <a:solidFill>
                  <a:srgbClr val="000000"/>
                </a:solidFill>
                <a:cs typeface="Courier New" pitchFamily="49" charset="0"/>
              </a:rPr>
              <a:t>region</a:t>
            </a:r>
            <a:r>
              <a:rPr lang="fr-FR" dirty="0">
                <a:solidFill>
                  <a:srgbClr val="000000"/>
                </a:solidFill>
                <a:cs typeface="Courier New" pitchFamily="49" charset="0"/>
              </a:rPr>
              <a:t>-body"&gt;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fo:block</a:t>
            </a:r>
            <a:r>
              <a:rPr lang="fr-FR" dirty="0">
                <a:solidFill>
                  <a:srgbClr val="000000"/>
                </a:solidFill>
                <a:cs typeface="Courier New" pitchFamily="49" charset="0"/>
              </a:rPr>
              <a:t> font-size="12pt" font-</a:t>
            </a:r>
            <a:r>
              <a:rPr lang="fr-FR" dirty="0" err="1">
                <a:solidFill>
                  <a:srgbClr val="000000"/>
                </a:solidFill>
                <a:cs typeface="Courier New" pitchFamily="49" charset="0"/>
              </a:rPr>
              <a:t>family</a:t>
            </a:r>
            <a:r>
              <a:rPr lang="fr-FR" dirty="0">
                <a:solidFill>
                  <a:srgbClr val="000000"/>
                </a:solidFill>
                <a:cs typeface="Courier New" pitchFamily="49" charset="0"/>
              </a:rPr>
              <a:t>="sans-</a:t>
            </a:r>
            <a:r>
              <a:rPr lang="fr-FR" dirty="0" err="1">
                <a:solidFill>
                  <a:srgbClr val="000000"/>
                </a:solidFill>
                <a:cs typeface="Courier New" pitchFamily="49" charset="0"/>
              </a:rPr>
              <a:t>serif</a:t>
            </a:r>
            <a:r>
              <a:rPr lang="fr-FR" dirty="0">
                <a:solidFill>
                  <a:srgbClr val="000000"/>
                </a:solidFill>
                <a:cs typeface="Courier New" pitchFamily="49" charset="0"/>
              </a:rPr>
              <a:t>" </a:t>
            </a:r>
            <a:r>
              <a:rPr lang="fr-FR" dirty="0" err="1">
                <a:solidFill>
                  <a:srgbClr val="000000"/>
                </a:solidFill>
                <a:cs typeface="Courier New" pitchFamily="49" charset="0"/>
              </a:rPr>
              <a:t>color</a:t>
            </a:r>
            <a:r>
              <a:rPr lang="fr-FR" dirty="0">
                <a:solidFill>
                  <a:srgbClr val="000000"/>
                </a:solidFill>
                <a:cs typeface="Courier New" pitchFamily="49" charset="0"/>
              </a:rPr>
              <a:t>="</a:t>
            </a:r>
            <a:r>
              <a:rPr lang="fr-FR" dirty="0" err="1">
                <a:solidFill>
                  <a:srgbClr val="000000"/>
                </a:solidFill>
                <a:cs typeface="Courier New" pitchFamily="49" charset="0"/>
              </a:rPr>
              <a:t>blue</a:t>
            </a:r>
            <a:r>
              <a:rPr lang="fr-FR" dirty="0">
                <a:solidFill>
                  <a:srgbClr val="000000"/>
                </a:solidFill>
                <a:cs typeface="Courier New" pitchFamily="49" charset="0"/>
              </a:rPr>
              <a:t>" </a:t>
            </a:r>
            <a:r>
              <a:rPr lang="fr-FR" dirty="0" err="1">
                <a:solidFill>
                  <a:srgbClr val="000000"/>
                </a:solidFill>
                <a:cs typeface="Courier New" pitchFamily="49" charset="0"/>
              </a:rPr>
              <a:t>space</a:t>
            </a:r>
            <a:r>
              <a:rPr lang="fr-FR" dirty="0">
                <a:solidFill>
                  <a:srgbClr val="000000"/>
                </a:solidFill>
                <a:cs typeface="Courier New" pitchFamily="49" charset="0"/>
              </a:rPr>
              <a:t>-</a:t>
            </a:r>
            <a:r>
              <a:rPr lang="fr-FR" dirty="0" err="1">
                <a:solidFill>
                  <a:srgbClr val="000000"/>
                </a:solidFill>
                <a:cs typeface="Courier New" pitchFamily="49" charset="0"/>
              </a:rPr>
              <a:t>before</a:t>
            </a:r>
            <a:r>
              <a:rPr lang="fr-FR" dirty="0">
                <a:solidFill>
                  <a:srgbClr val="000000"/>
                </a:solidFill>
                <a:cs typeface="Courier New" pitchFamily="49" charset="0"/>
              </a:rPr>
              <a:t>="5mm"&gt;Hello World !&lt;/</a:t>
            </a:r>
            <a:r>
              <a:rPr lang="fr-FR" dirty="0" err="1">
                <a:solidFill>
                  <a:srgbClr val="000000"/>
                </a:solidFill>
                <a:cs typeface="Courier New" pitchFamily="49" charset="0"/>
              </a:rPr>
              <a:t>fo:block</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&gt;</a:t>
            </a:r>
          </a:p>
        </p:txBody>
      </p:sp>
    </p:spTree>
    <p:extLst>
      <p:ext uri="{BB962C8B-B14F-4D97-AF65-F5344CB8AC3E}">
        <p14:creationId xmlns:p14="http://schemas.microsoft.com/office/powerpoint/2010/main" val="5993617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3074"/>
          <p:cNvSpPr>
            <a:spLocks noGrp="1" noRot="1" noChangeAspect="1" noChangeArrowheads="1" noTextEdit="1"/>
          </p:cNvSpPr>
          <p:nvPr>
            <p:ph type="sldImg"/>
          </p:nvPr>
        </p:nvSpPr>
        <p:spPr>
          <a:ln/>
        </p:spPr>
      </p:sp>
      <p:sp>
        <p:nvSpPr>
          <p:cNvPr id="2220035" name="Rectangle 3075"/>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7165463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130</a:t>
            </a:fld>
            <a:endParaRPr lang="fr-FR"/>
          </a:p>
        </p:txBody>
      </p:sp>
    </p:spTree>
    <p:extLst>
      <p:ext uri="{BB962C8B-B14F-4D97-AF65-F5344CB8AC3E}">
        <p14:creationId xmlns:p14="http://schemas.microsoft.com/office/powerpoint/2010/main" val="14559791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b="1" dirty="0"/>
              <a:t>Usage :</a:t>
            </a:r>
          </a:p>
          <a:p>
            <a:r>
              <a:rPr lang="fr-FR" sz="1050" dirty="0"/>
              <a:t>&lt;</a:t>
            </a:r>
            <a:r>
              <a:rPr lang="fr-FR" sz="1050" dirty="0" err="1"/>
              <a:t>fo:layout-master-set</a:t>
            </a:r>
            <a:r>
              <a:rPr lang="fr-FR" sz="1050" dirty="0"/>
              <a:t>&gt;</a:t>
            </a:r>
          </a:p>
          <a:p>
            <a:r>
              <a:rPr lang="fr-FR" sz="1050" baseline="0" dirty="0"/>
              <a:t>   </a:t>
            </a:r>
            <a:r>
              <a:rPr lang="en-US" sz="1050" dirty="0"/>
              <a:t>&lt;</a:t>
            </a:r>
            <a:r>
              <a:rPr lang="en-US" sz="1050" dirty="0" err="1"/>
              <a:t>fo:simple</a:t>
            </a:r>
            <a:r>
              <a:rPr lang="en-US" sz="1050" dirty="0"/>
              <a:t>-page-master page-height="297mm" page-width="210mm" master-name="A4portraitCouv"&gt;</a:t>
            </a:r>
          </a:p>
          <a:p>
            <a:r>
              <a:rPr lang="fr-FR" sz="1050" baseline="0" dirty="0"/>
              <a:t>     </a:t>
            </a:r>
            <a:r>
              <a:rPr lang="fr-FR" sz="1050" dirty="0"/>
              <a:t>&lt;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="1cm"/&gt;</a:t>
            </a:r>
          </a:p>
          <a:p>
            <a:r>
              <a:rPr lang="fr-FR" sz="1050" dirty="0"/>
              <a:t>     &lt;</a:t>
            </a:r>
            <a:r>
              <a:rPr lang="fr-FR" sz="1050" dirty="0" err="1"/>
              <a:t>fo:region-after</a:t>
            </a:r>
            <a:r>
              <a:rPr lang="fr-FR" sz="1050" dirty="0"/>
              <a:t> </a:t>
            </a:r>
            <a:r>
              <a:rPr lang="fr-FR" sz="1050" dirty="0" err="1"/>
              <a:t>extent</a:t>
            </a:r>
            <a:r>
              <a:rPr lang="fr-FR" sz="1050" dirty="0"/>
              <a:t>="1cm"/&gt;</a:t>
            </a:r>
          </a:p>
          <a:p>
            <a:r>
              <a:rPr lang="fr-FR" sz="1050" dirty="0"/>
              <a:t>&lt;/</a:t>
            </a:r>
            <a:r>
              <a:rPr lang="fr-FR" sz="1050" dirty="0" err="1"/>
              <a:t>fo:simple-page-master</a:t>
            </a:r>
            <a:r>
              <a:rPr lang="fr-FR" sz="1050" dirty="0"/>
              <a:t>&gt;</a:t>
            </a:r>
          </a:p>
          <a:p>
            <a:r>
              <a:rPr lang="fr-FR" sz="1050" dirty="0"/>
              <a:t>&lt;</a:t>
            </a:r>
            <a:r>
              <a:rPr lang="fr-FR" sz="1050" dirty="0" err="1"/>
              <a:t>fo:simple-page-master</a:t>
            </a:r>
            <a:r>
              <a:rPr lang="fr-FR" sz="1050" dirty="0"/>
              <a:t> page-</a:t>
            </a:r>
            <a:r>
              <a:rPr lang="fr-FR" sz="1050" dirty="0" err="1"/>
              <a:t>height</a:t>
            </a:r>
            <a:r>
              <a:rPr lang="fr-FR" sz="1050" dirty="0"/>
              <a:t>="297mm" page-</a:t>
            </a:r>
            <a:r>
              <a:rPr lang="fr-FR" sz="1050" dirty="0" err="1"/>
              <a:t>width</a:t>
            </a:r>
            <a:r>
              <a:rPr lang="fr-FR" sz="1050" dirty="0"/>
              <a:t>="210mm" master-</a:t>
            </a:r>
            <a:r>
              <a:rPr lang="fr-FR" sz="1050" dirty="0" err="1"/>
              <a:t>name</a:t>
            </a:r>
            <a:r>
              <a:rPr lang="fr-FR" sz="1050" dirty="0"/>
              <a:t>="A4PortraitRepport"&gt;</a:t>
            </a:r>
          </a:p>
          <a:p>
            <a:r>
              <a:rPr lang="fr-FR" sz="1050" dirty="0"/>
              <a:t>    &lt;</a:t>
            </a:r>
            <a:r>
              <a:rPr lang="fr-FR" sz="1050" dirty="0" err="1"/>
              <a:t>fo:region-body</a:t>
            </a:r>
            <a:r>
              <a:rPr lang="fr-FR" sz="1050" dirty="0"/>
              <a:t>/&gt;</a:t>
            </a:r>
          </a:p>
          <a:p>
            <a:r>
              <a:rPr lang="fr-FR" sz="1050" baseline="0" dirty="0"/>
              <a:t> </a:t>
            </a:r>
            <a:r>
              <a:rPr lang="fr-FR" sz="1050" dirty="0"/>
              <a:t>&lt;/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master-name="A4portraitLeft"&gt;</a:t>
            </a:r>
          </a:p>
          <a:p>
            <a:r>
              <a:rPr lang="fr-FR" sz="1050" dirty="0"/>
              <a:t>    &lt;</a:t>
            </a:r>
            <a:r>
              <a:rPr lang="fr-FR" sz="1050" dirty="0" err="1"/>
              <a:t>fo:region-body</a:t>
            </a:r>
            <a:r>
              <a:rPr lang="fr-FR" sz="1050" dirty="0"/>
              <a:t> background-image="url(1R.jpg')"/&gt;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-start background-color="GREY" extent="1cm"/&gt;</a:t>
            </a:r>
          </a:p>
          <a:p>
            <a:r>
              <a:rPr lang="fr-FR" sz="1050" dirty="0"/>
              <a:t> &lt;/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master-name="A4portraitRight"&gt;</a:t>
            </a:r>
          </a:p>
          <a:p>
            <a:r>
              <a:rPr lang="fr-FR" sz="1050" dirty="0"/>
              <a:t>    &lt;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-end background-color="GREY" extent="1cm"/&gt;</a:t>
            </a:r>
          </a:p>
          <a:p>
            <a:r>
              <a:rPr lang="fr-FR" sz="1050" dirty="0"/>
              <a:t> &lt;/</a:t>
            </a:r>
            <a:r>
              <a:rPr lang="fr-FR" sz="1050" dirty="0" err="1"/>
              <a:t>fo:simple-page-master</a:t>
            </a:r>
            <a:r>
              <a:rPr lang="fr-FR" sz="1050" dirty="0"/>
              <a:t>&gt;</a:t>
            </a:r>
          </a:p>
          <a:p>
            <a:r>
              <a:rPr lang="fr-FR" sz="1050" dirty="0"/>
              <a:t> &lt;</a:t>
            </a:r>
            <a:r>
              <a:rPr lang="fr-FR" sz="1050" dirty="0" err="1"/>
              <a:t>fo:page-sequence-master</a:t>
            </a:r>
            <a:r>
              <a:rPr lang="fr-FR" sz="1050" dirty="0"/>
              <a:t> master-</a:t>
            </a:r>
            <a:r>
              <a:rPr lang="fr-FR" sz="1050" dirty="0" err="1"/>
              <a:t>name</a:t>
            </a:r>
            <a:r>
              <a:rPr lang="fr-FR" sz="1050" dirty="0"/>
              <a:t>="A4PortraitAvecAnneaux"&gt;</a:t>
            </a:r>
          </a:p>
          <a:p>
            <a:r>
              <a:rPr lang="fr-FR" sz="1050" dirty="0"/>
              <a:t>    &lt;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page-position="last" odd-or-even="even"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 &lt;/</a:t>
            </a:r>
            <a:r>
              <a:rPr lang="fr-FR" sz="1050" dirty="0" err="1"/>
              <a:t>fo:page-sequence-master</a:t>
            </a:r>
            <a:r>
              <a:rPr lang="fr-FR" sz="1050" dirty="0"/>
              <a:t>&gt;</a:t>
            </a:r>
          </a:p>
          <a:p>
            <a:r>
              <a:rPr lang="fr-FR" sz="1050" dirty="0"/>
              <a:t>&lt;/</a:t>
            </a:r>
            <a:r>
              <a:rPr lang="fr-FR" sz="1050" dirty="0" err="1"/>
              <a:t>fo:layout-master-set</a:t>
            </a:r>
            <a:r>
              <a:rPr lang="fr-FR" sz="1050" dirty="0"/>
              <a:t>&gt;</a:t>
            </a:r>
          </a:p>
          <a:p>
            <a:r>
              <a:rPr lang="fr-FR" sz="1050" dirty="0"/>
              <a:t>	</a:t>
            </a:r>
            <a:r>
              <a:rPr lang="fr-FR" sz="1050" i="1" dirty="0">
                <a:solidFill>
                  <a:srgbClr val="C00000"/>
                </a:solidFill>
              </a:rPr>
              <a:t>	</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131</a:t>
            </a:fld>
            <a:endParaRPr lang="fr-FR"/>
          </a:p>
        </p:txBody>
      </p:sp>
    </p:spTree>
    <p:extLst>
      <p:ext uri="{BB962C8B-B14F-4D97-AF65-F5344CB8AC3E}">
        <p14:creationId xmlns:p14="http://schemas.microsoft.com/office/powerpoint/2010/main" val="23665840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a:buFontTx/>
              <a:buChar char="-"/>
            </a:pPr>
            <a:r>
              <a:rPr lang="fr-FR" sz="1050" dirty="0"/>
              <a:t>La </a:t>
            </a:r>
            <a:r>
              <a:rPr lang="fr-FR" sz="1050" dirty="0" err="1"/>
              <a:t>region</a:t>
            </a:r>
            <a:r>
              <a:rPr lang="fr-FR" sz="1050" dirty="0"/>
              <a:t> body doit être définie en premier avant les différentes régions </a:t>
            </a:r>
          </a:p>
          <a:p>
            <a:pPr lvl="1">
              <a:buFontTx/>
              <a:buChar char="-"/>
            </a:pPr>
            <a:endParaRPr lang="fr-FR" sz="1050" dirty="0"/>
          </a:p>
          <a:p>
            <a:pPr lvl="1">
              <a:buFontTx/>
              <a:buChar char="-"/>
            </a:pPr>
            <a:r>
              <a:rPr lang="fr-FR" sz="1050" dirty="0" err="1"/>
              <a:t>region</a:t>
            </a:r>
            <a:r>
              <a:rPr lang="fr-FR" sz="1050" dirty="0"/>
              <a:t>-</a:t>
            </a:r>
            <a:r>
              <a:rPr lang="fr-FR" sz="1050" dirty="0" err="1"/>
              <a:t>before</a:t>
            </a:r>
            <a:r>
              <a:rPr lang="fr-FR" sz="1050" dirty="0"/>
              <a:t>, </a:t>
            </a:r>
            <a:r>
              <a:rPr lang="fr-FR" sz="1050" dirty="0" err="1"/>
              <a:t>region</a:t>
            </a:r>
            <a:r>
              <a:rPr lang="fr-FR" sz="1050" dirty="0"/>
              <a:t>-</a:t>
            </a:r>
            <a:r>
              <a:rPr lang="fr-FR" sz="1050" dirty="0" err="1"/>
              <a:t>after</a:t>
            </a:r>
            <a:r>
              <a:rPr lang="fr-FR" sz="1050" dirty="0"/>
              <a:t>, </a:t>
            </a:r>
            <a:r>
              <a:rPr lang="fr-FR" sz="1050" dirty="0" err="1"/>
              <a:t>region</a:t>
            </a:r>
            <a:r>
              <a:rPr lang="fr-FR" sz="1050" dirty="0"/>
              <a:t>-</a:t>
            </a:r>
            <a:r>
              <a:rPr lang="fr-FR" sz="1050" dirty="0" err="1"/>
              <a:t>start</a:t>
            </a:r>
            <a:r>
              <a:rPr lang="fr-FR" sz="1050" dirty="0"/>
              <a:t>, </a:t>
            </a:r>
            <a:r>
              <a:rPr lang="fr-FR" sz="1050" dirty="0" err="1"/>
              <a:t>region</a:t>
            </a:r>
            <a:r>
              <a:rPr lang="fr-FR" sz="1050" dirty="0"/>
              <a:t>-end</a:t>
            </a:r>
            <a:r>
              <a:rPr lang="fr-FR" sz="1050" baseline="0" dirty="0"/>
              <a:t> : leur taille est </a:t>
            </a:r>
            <a:r>
              <a:rPr lang="fr-FR" sz="1050" baseline="0" dirty="0" err="1"/>
              <a:t>definie</a:t>
            </a:r>
            <a:r>
              <a:rPr lang="fr-FR" sz="1050" baseline="0" dirty="0"/>
              <a:t> par la valeur de l’attribut </a:t>
            </a:r>
            <a:r>
              <a:rPr lang="fr-FR" sz="1050" baseline="0" dirty="0" err="1"/>
              <a:t>extent</a:t>
            </a:r>
            <a:endParaRPr lang="fr-FR" sz="1050" baseline="0" dirty="0"/>
          </a:p>
          <a:p>
            <a:pPr lvl="1">
              <a:buFontTx/>
              <a:buChar char="-"/>
            </a:pPr>
            <a:r>
              <a:rPr lang="fr-FR" sz="1050" baseline="0" dirty="0"/>
              <a:t>L’attribut </a:t>
            </a:r>
            <a:r>
              <a:rPr lang="fr-FR" sz="1050" baseline="0" dirty="0" err="1"/>
              <a:t>region</a:t>
            </a:r>
            <a:r>
              <a:rPr lang="fr-FR" sz="1050" baseline="0" dirty="0"/>
              <a:t>-</a:t>
            </a:r>
            <a:r>
              <a:rPr lang="fr-FR" sz="1050" baseline="0" dirty="0" err="1"/>
              <a:t>name</a:t>
            </a:r>
            <a:r>
              <a:rPr lang="fr-FR" sz="1050" baseline="0" dirty="0"/>
              <a:t> sert à appeler directement une région par son nom lors de l’écriture du flux dans la   page.</a:t>
            </a:r>
          </a:p>
          <a:p>
            <a:pPr lvl="1">
              <a:buFontTx/>
              <a:buChar char="-"/>
            </a:pPr>
            <a:endParaRPr lang="fr-FR" sz="1050" baseline="0" dirty="0"/>
          </a:p>
          <a:p>
            <a:pPr lvl="1">
              <a:buFontTx/>
              <a:buChar char="-"/>
            </a:pP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132</a:t>
            </a:fld>
            <a:endParaRPr lang="fr-FR"/>
          </a:p>
        </p:txBody>
      </p:sp>
    </p:spTree>
    <p:extLst>
      <p:ext uri="{BB962C8B-B14F-4D97-AF65-F5344CB8AC3E}">
        <p14:creationId xmlns:p14="http://schemas.microsoft.com/office/powerpoint/2010/main" val="304916553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a:t>
            </a:r>
            <a:r>
              <a:rPr lang="fr-FR" sz="1050" b="1" baseline="0" dirty="0"/>
              <a:t> : </a:t>
            </a:r>
          </a:p>
          <a:p>
            <a:r>
              <a:rPr lang="fr-FR" sz="1050" baseline="0" dirty="0"/>
              <a:t>Cf. commentaire déclaration de formats page pour les formats initiaux en référence dans la séquence</a:t>
            </a:r>
          </a:p>
          <a:p>
            <a:r>
              <a:rPr lang="fr-FR" sz="1050" dirty="0"/>
              <a:t>&lt;</a:t>
            </a:r>
            <a:r>
              <a:rPr lang="fr-FR" sz="1050" dirty="0" err="1"/>
              <a:t>fo:page-sequence-master</a:t>
            </a:r>
            <a:r>
              <a:rPr lang="fr-FR" sz="1050" dirty="0"/>
              <a:t> master-</a:t>
            </a:r>
            <a:r>
              <a:rPr lang="fr-FR" sz="1050" dirty="0" err="1"/>
              <a:t>name</a:t>
            </a:r>
            <a:r>
              <a:rPr lang="fr-FR" sz="1050" dirty="0"/>
              <a:t>="A4PortraitAvecAnneaux"&gt;</a:t>
            </a:r>
          </a:p>
          <a:p>
            <a:r>
              <a:rPr lang="fr-FR" sz="1050" baseline="0" dirty="0"/>
              <a:t>      </a:t>
            </a:r>
            <a:r>
              <a:rPr lang="fr-FR" sz="1050" dirty="0"/>
              <a:t>&lt;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a:t>
            </a:r>
          </a:p>
          <a:p>
            <a:r>
              <a:rPr lang="en-US" sz="1050" dirty="0"/>
              <a:t>				page-position="last" odd-or-even="even" </a:t>
            </a:r>
          </a:p>
          <a:p>
            <a:r>
              <a:rPr lang="en-US" sz="1050" dirty="0"/>
              <a:t>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&lt;/</a:t>
            </a:r>
            <a:r>
              <a:rPr lang="fr-FR" sz="1050" dirty="0" err="1"/>
              <a:t>fo:page-sequence-master</a:t>
            </a:r>
            <a:r>
              <a:rPr lang="fr-FR" sz="1050" dirty="0"/>
              <a:t>&gt;</a:t>
            </a:r>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133</a:t>
            </a:fld>
            <a:endParaRPr lang="fr-FR"/>
          </a:p>
        </p:txBody>
      </p:sp>
    </p:spTree>
    <p:extLst>
      <p:ext uri="{BB962C8B-B14F-4D97-AF65-F5344CB8AC3E}">
        <p14:creationId xmlns:p14="http://schemas.microsoft.com/office/powerpoint/2010/main" val="28371051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a:t>
            </a:r>
            <a:r>
              <a:rPr lang="fr-FR" sz="1050" dirty="0"/>
              <a:t>-</a:t>
            </a:r>
            <a:r>
              <a:rPr lang="fr-FR" sz="1050" baseline="0" dirty="0"/>
              <a:t> 1 seul flow est attendu dans la page séquence (règle de l’espace nom et a la structure associé)</a:t>
            </a:r>
          </a:p>
          <a:p>
            <a:r>
              <a:rPr lang="fr-FR" sz="1050" baseline="0" dirty="0"/>
              <a:t>	- Les écritures dans les régions : </a:t>
            </a:r>
            <a:r>
              <a:rPr lang="fr-FR" sz="1050" baseline="0" dirty="0" err="1"/>
              <a:t>start</a:t>
            </a:r>
            <a:r>
              <a:rPr lang="fr-FR" sz="1050" baseline="0" dirty="0"/>
              <a:t>, </a:t>
            </a:r>
            <a:r>
              <a:rPr lang="fr-FR" sz="1050" baseline="0" dirty="0" err="1"/>
              <a:t>before</a:t>
            </a:r>
            <a:r>
              <a:rPr lang="fr-FR" sz="1050" baseline="0" dirty="0"/>
              <a:t>, end, </a:t>
            </a:r>
            <a:r>
              <a:rPr lang="fr-FR" sz="1050" baseline="0" dirty="0" err="1"/>
              <a:t>after</a:t>
            </a:r>
            <a:r>
              <a:rPr lang="fr-FR" sz="1050" baseline="0" dirty="0"/>
              <a:t> seront définies dans la balise </a:t>
            </a:r>
            <a:r>
              <a:rPr lang="fr-FR" sz="1050" baseline="0" dirty="0" err="1"/>
              <a:t>static</a:t>
            </a:r>
            <a:r>
              <a:rPr lang="fr-FR" sz="1050" baseline="0" dirty="0"/>
              <a:t>-content et non dans un flow (sauf si elle est la seule région écrite)</a:t>
            </a:r>
          </a:p>
          <a:p>
            <a:r>
              <a:rPr lang="fr-FR" sz="1050" baseline="0" dirty="0"/>
              <a:t>	- Le </a:t>
            </a:r>
            <a:r>
              <a:rPr lang="fr-FR" sz="1050" baseline="0" dirty="0" err="1"/>
              <a:t>static</a:t>
            </a:r>
            <a:r>
              <a:rPr lang="fr-FR" sz="1050" baseline="0" dirty="0"/>
              <a:t>-flow est attendu avant le flow d’écriture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134</a:t>
            </a:fld>
            <a:endParaRPr lang="fr-FR"/>
          </a:p>
        </p:txBody>
      </p:sp>
    </p:spTree>
    <p:extLst>
      <p:ext uri="{BB962C8B-B14F-4D97-AF65-F5344CB8AC3E}">
        <p14:creationId xmlns:p14="http://schemas.microsoft.com/office/powerpoint/2010/main" val="36359983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a:t>
            </a:r>
          </a:p>
          <a:p>
            <a:r>
              <a:rPr lang="fr-FR" sz="1050" dirty="0"/>
              <a:t>  &lt;</a:t>
            </a:r>
            <a:r>
              <a:rPr lang="fr-FR" sz="1050" dirty="0" err="1"/>
              <a:t>fo:block</a:t>
            </a:r>
            <a:r>
              <a:rPr lang="fr-FR" sz="1050" dirty="0"/>
              <a:t>&gt;</a:t>
            </a:r>
          </a:p>
          <a:p>
            <a:r>
              <a:rPr lang="en-US" sz="1050" dirty="0"/>
              <a:t>    &lt;</a:t>
            </a:r>
            <a:r>
              <a:rPr lang="en-US" sz="1050" dirty="0" err="1"/>
              <a:t>fo:block</a:t>
            </a:r>
            <a:r>
              <a:rPr lang="en-US" sz="1050" dirty="0"/>
              <a:t> margin-top="1cm" margin-left="10%"&gt;</a:t>
            </a:r>
          </a:p>
          <a:p>
            <a:r>
              <a:rPr lang="en-US" sz="1050" dirty="0"/>
              <a:t>        &lt;</a:t>
            </a:r>
            <a:r>
              <a:rPr lang="en-US" sz="1050" dirty="0" err="1"/>
              <a:t>fo:inline</a:t>
            </a:r>
            <a:r>
              <a:rPr lang="en-US" sz="1050" dirty="0"/>
              <a:t> height="auto" width="60%" margin-left="10%"&gt;</a:t>
            </a:r>
          </a:p>
          <a:p>
            <a:r>
              <a:rPr lang="en-US" sz="1050" dirty="0"/>
              <a:t>	…</a:t>
            </a:r>
          </a:p>
          <a:p>
            <a:r>
              <a:rPr lang="en-US" sz="1050" dirty="0"/>
              <a:t>        &lt;/</a:t>
            </a:r>
            <a:r>
              <a:rPr lang="en-US" sz="1050" dirty="0" err="1"/>
              <a:t>fo:inline</a:t>
            </a:r>
            <a:r>
              <a:rPr lang="en-US" sz="1050" dirty="0"/>
              <a:t>&gt;</a:t>
            </a:r>
          </a:p>
          <a:p>
            <a:r>
              <a:rPr lang="en-US" sz="1050" dirty="0"/>
              <a:t>        &lt;</a:t>
            </a:r>
            <a:r>
              <a:rPr lang="en-US" sz="1050" dirty="0" err="1"/>
              <a:t>fo:inline</a:t>
            </a:r>
            <a:r>
              <a:rPr lang="en-US" sz="1050" dirty="0"/>
              <a:t> height="auto" width="60%" margin-left="10%"&gt;</a:t>
            </a:r>
          </a:p>
          <a:p>
            <a:r>
              <a:rPr lang="en-US" sz="1050" dirty="0"/>
              <a:t>	</a:t>
            </a:r>
            <a:r>
              <a:rPr lang="fr-FR" sz="1050" dirty="0"/>
              <a:t> &lt;</a:t>
            </a:r>
            <a:r>
              <a:rPr lang="fr-FR" sz="1050" dirty="0" err="1"/>
              <a:t>fo:block</a:t>
            </a:r>
            <a:r>
              <a:rPr lang="fr-FR" sz="1050" dirty="0"/>
              <a:t>&gt;</a:t>
            </a:r>
            <a:r>
              <a:rPr lang="en-US" sz="1050" dirty="0"/>
              <a:t>…</a:t>
            </a:r>
            <a:r>
              <a:rPr lang="fr-FR" sz="1050" dirty="0"/>
              <a:t> &lt;/</a:t>
            </a:r>
            <a:r>
              <a:rPr lang="fr-FR" sz="1050" dirty="0" err="1"/>
              <a:t>fo:block</a:t>
            </a:r>
            <a:r>
              <a:rPr lang="fr-FR" sz="1050" dirty="0"/>
              <a:t>&gt;</a:t>
            </a:r>
          </a:p>
          <a:p>
            <a:r>
              <a:rPr lang="fr-FR" sz="1050" dirty="0"/>
              <a:t>                    &lt;</a:t>
            </a:r>
            <a:r>
              <a:rPr lang="fr-FR" sz="1050" dirty="0" err="1"/>
              <a:t>fo:block</a:t>
            </a:r>
            <a:r>
              <a:rPr lang="fr-FR" sz="1050" dirty="0"/>
              <a:t>&gt;…&lt;/</a:t>
            </a:r>
            <a:r>
              <a:rPr lang="fr-FR" sz="1050" dirty="0" err="1"/>
              <a:t>fo:block</a:t>
            </a:r>
            <a:r>
              <a:rPr lang="fr-FR" sz="1050" dirty="0"/>
              <a:t>&gt;</a:t>
            </a:r>
            <a:endParaRPr lang="en-US" sz="1050" dirty="0"/>
          </a:p>
          <a:p>
            <a:r>
              <a:rPr lang="en-US" sz="1050" dirty="0"/>
              <a:t>        &lt;/</a:t>
            </a:r>
            <a:r>
              <a:rPr lang="en-US" sz="1050" dirty="0" err="1"/>
              <a:t>fo:inline</a:t>
            </a:r>
            <a:r>
              <a:rPr lang="en-US" sz="1050" dirty="0"/>
              <a:t>&gt;</a:t>
            </a:r>
          </a:p>
          <a:p>
            <a:r>
              <a:rPr lang="en-US" sz="1050" dirty="0"/>
              <a:t>    &lt;/</a:t>
            </a:r>
            <a:r>
              <a:rPr lang="en-US" sz="1050" dirty="0" err="1"/>
              <a:t>fo:block</a:t>
            </a:r>
            <a:r>
              <a:rPr lang="en-US" sz="1050" dirty="0"/>
              <a:t>&gt;</a:t>
            </a:r>
          </a:p>
          <a:p>
            <a:r>
              <a:rPr lang="en-US" sz="1050" dirty="0"/>
              <a:t>&lt;/</a:t>
            </a:r>
            <a:r>
              <a:rPr lang="en-US" sz="1050" dirty="0" err="1"/>
              <a:t>fo:block</a:t>
            </a:r>
            <a:r>
              <a:rPr lang="en-US" sz="1050" dirty="0"/>
              <a:t>&gt;</a:t>
            </a:r>
          </a:p>
          <a:p>
            <a:r>
              <a:rPr lang="fr-FR" sz="1050" dirty="0"/>
              <a:t>				</a:t>
            </a:r>
            <a:r>
              <a:rPr lang="fr-FR" dirty="0"/>
              <a:t>	</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135</a:t>
            </a:fld>
            <a:endParaRPr lang="fr-FR"/>
          </a:p>
        </p:txBody>
      </p:sp>
    </p:spTree>
    <p:extLst>
      <p:ext uri="{BB962C8B-B14F-4D97-AF65-F5344CB8AC3E}">
        <p14:creationId xmlns:p14="http://schemas.microsoft.com/office/powerpoint/2010/main" val="31727805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136</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85823569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137</a:t>
            </a:fld>
            <a:endParaRPr lang="fr-FR"/>
          </a:p>
        </p:txBody>
      </p:sp>
    </p:spTree>
    <p:extLst>
      <p:ext uri="{BB962C8B-B14F-4D97-AF65-F5344CB8AC3E}">
        <p14:creationId xmlns:p14="http://schemas.microsoft.com/office/powerpoint/2010/main" val="133006859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138</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139</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0510265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140</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141</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GB" altLang="en-US" dirty="0"/>
              <a:t>http://stackoverflow.com/questions/19267255/how-to-show-page-number-n-of-n-using-xslt-in-pdf-report</a:t>
            </a:r>
          </a:p>
          <a:p>
            <a:pPr eaLnBrk="1" hangingPunct="1"/>
            <a:endParaRPr lang="en-GB" altLang="en-US" dirty="0"/>
          </a:p>
          <a:p>
            <a:pPr eaLnBrk="1" hangingPunct="1"/>
            <a:r>
              <a:rPr lang="en-GB" altLang="en-US" dirty="0"/>
              <a:t>https://www.w3.org/TR/xslfo20/#fo_page-number-citation-last</a:t>
            </a:r>
          </a:p>
        </p:txBody>
      </p:sp>
    </p:spTree>
    <p:extLst>
      <p:ext uri="{BB962C8B-B14F-4D97-AF65-F5344CB8AC3E}">
        <p14:creationId xmlns:p14="http://schemas.microsoft.com/office/powerpoint/2010/main" val="38582356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142</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fr-FR" dirty="0"/>
              <a:t>java -</a:t>
            </a:r>
            <a:r>
              <a:rPr lang="fr-FR" dirty="0" err="1"/>
              <a:t>cp</a:t>
            </a:r>
            <a:r>
              <a:rPr lang="fr-FR" dirty="0"/>
              <a:t> "../</a:t>
            </a:r>
            <a:r>
              <a:rPr lang="fr-FR" dirty="0" err="1"/>
              <a:t>fop</a:t>
            </a:r>
            <a:r>
              <a:rPr lang="fr-FR" dirty="0"/>
              <a:t>-0.93/</a:t>
            </a:r>
            <a:r>
              <a:rPr lang="fr-FR" dirty="0" err="1"/>
              <a:t>build</a:t>
            </a:r>
            <a:r>
              <a:rPr lang="fr-FR" dirty="0"/>
              <a:t>/fop.jar;../</a:t>
            </a:r>
            <a:r>
              <a:rPr lang="fr-FR" dirty="0" err="1"/>
              <a:t>fop</a:t>
            </a:r>
            <a:r>
              <a:rPr lang="fr-FR" dirty="0"/>
              <a:t>-0.93/lib/serializer-</a:t>
            </a:r>
            <a:r>
              <a:rPr lang="fr-FR" i="1" dirty="0"/>
              <a:t>version</a:t>
            </a:r>
            <a:r>
              <a:rPr lang="fr-FR" dirty="0"/>
              <a:t>.jar;\ ../</a:t>
            </a:r>
            <a:r>
              <a:rPr lang="fr-FR" dirty="0" err="1"/>
              <a:t>fop</a:t>
            </a:r>
            <a:r>
              <a:rPr lang="fr-FR" dirty="0"/>
              <a:t>-0.93/lib/commons-logging-</a:t>
            </a:r>
            <a:r>
              <a:rPr lang="fr-FR" i="1" dirty="0"/>
              <a:t>version</a:t>
            </a:r>
            <a:r>
              <a:rPr lang="fr-FR" dirty="0"/>
              <a:t>.jar;../</a:t>
            </a:r>
            <a:r>
              <a:rPr lang="fr-FR" dirty="0" err="1"/>
              <a:t>fop</a:t>
            </a:r>
            <a:r>
              <a:rPr lang="fr-FR" dirty="0"/>
              <a:t>-0.93/lib/commons-io-</a:t>
            </a:r>
            <a:r>
              <a:rPr lang="fr-FR" i="1" dirty="0"/>
              <a:t>version</a:t>
            </a:r>
            <a:r>
              <a:rPr lang="fr-FR" dirty="0"/>
              <a:t>.jar" \ </a:t>
            </a:r>
            <a:r>
              <a:rPr lang="fr-FR" dirty="0" err="1"/>
              <a:t>org.apache.fop.fonts.apps.TTFReader</a:t>
            </a:r>
            <a:r>
              <a:rPr lang="fr-FR" dirty="0"/>
              <a:t> \ /WINDOWS/FONTS/GARA.TTF fonts/garamond.xml</a:t>
            </a:r>
          </a:p>
          <a:p>
            <a:pPr eaLnBrk="1" hangingPunct="1"/>
            <a:endParaRPr lang="fr-FR" altLang="en-US" dirty="0"/>
          </a:p>
          <a:p>
            <a:pPr eaLnBrk="1" hangingPunct="1"/>
            <a:r>
              <a:rPr lang="en-US" sz="1300" b="1" i="1" dirty="0">
                <a:latin typeface="Arial" panose="020B0604020202020204" pitchFamily="34" charset="0"/>
              </a:rPr>
              <a:t>Your Java CLASSPATH must include the </a:t>
            </a:r>
            <a:r>
              <a:rPr lang="en-US" b="1" i="1" dirty="0"/>
              <a:t>fop.jar</a:t>
            </a:r>
            <a:r>
              <a:rPr lang="en-US" sz="1300" b="1" i="1" dirty="0">
                <a:latin typeface="Arial" panose="020B0604020202020204" pitchFamily="34" charset="0"/>
              </a:rPr>
              <a:t> and the other jar files shown in the example. These files are included with the FOP distribution.</a:t>
            </a:r>
            <a:endParaRPr lang="en-GB" altLang="en-US" b="1" i="1" dirty="0"/>
          </a:p>
        </p:txBody>
      </p:sp>
    </p:spTree>
    <p:extLst>
      <p:ext uri="{BB962C8B-B14F-4D97-AF65-F5344CB8AC3E}">
        <p14:creationId xmlns:p14="http://schemas.microsoft.com/office/powerpoint/2010/main" val="38582356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a:noFill/>
        </p:spPr>
        <p:txBody>
          <a:bodyPr/>
          <a:lstStyle/>
          <a:p>
            <a:pPr eaLnBrk="1" hangingPunct="1"/>
            <a:r>
              <a:rPr lang="fr-FR" sz="1050" b="1" dirty="0">
                <a:solidFill>
                  <a:srgbClr val="000000"/>
                </a:solidFill>
                <a:cs typeface="Courier New" pitchFamily="49" charset="0"/>
              </a:rPr>
              <a:t>Exemple d'appel de FOP comme programme JAVA externe en PHP :</a:t>
            </a:r>
            <a:br>
              <a:rPr lang="fr-FR" sz="1050" b="1" dirty="0">
                <a:solidFill>
                  <a:srgbClr val="000000"/>
                </a:solidFill>
                <a:cs typeface="Courier New" pitchFamily="49" charset="0"/>
              </a:rPr>
            </a:br>
            <a:r>
              <a:rPr lang="fr-FR" sz="1050" dirty="0" err="1">
                <a:solidFill>
                  <a:srgbClr val="000000"/>
                </a:solidFill>
                <a:cs typeface="Courier New" pitchFamily="49" charset="0"/>
              </a:rPr>
              <a:t>function</a:t>
            </a:r>
            <a:r>
              <a:rPr lang="fr-FR" sz="1050" dirty="0">
                <a:solidFill>
                  <a:srgbClr val="000000"/>
                </a:solidFill>
                <a:cs typeface="Courier New" pitchFamily="49" charset="0"/>
              </a:rPr>
              <a:t> </a:t>
            </a:r>
            <a:r>
              <a:rPr lang="fr-FR" sz="1050" dirty="0" err="1">
                <a:solidFill>
                  <a:srgbClr val="000000"/>
                </a:solidFill>
                <a:cs typeface="Courier New" pitchFamily="49" charset="0"/>
              </a:rPr>
              <a:t>exec_fop</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r>
              <a:rPr lang="fr-FR" sz="1050" dirty="0" err="1">
                <a:solidFill>
                  <a:srgbClr val="000000"/>
                </a:solidFill>
                <a:cs typeface="Courier New" pitchFamily="49" charset="0"/>
              </a:rPr>
              <a:t>null</a:t>
            </a:r>
            <a:r>
              <a:rPr lang="fr-FR" sz="1050" dirty="0">
                <a:solidFill>
                  <a:srgbClr val="000000"/>
                </a:solidFill>
                <a:cs typeface="Courier New" pitchFamily="49" charset="0"/>
              </a:rPr>
              <a:t>, $retour=false) {</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is_null</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 "C:\…\fop C:\…\myfile.fo …" ;</a:t>
            </a:r>
            <a:br>
              <a:rPr lang="fr-FR" sz="1050" dirty="0">
                <a:solidFill>
                  <a:srgbClr val="000000"/>
                </a:solidFill>
                <a:cs typeface="Courier New" pitchFamily="49" charset="0"/>
              </a:rPr>
            </a:br>
            <a:r>
              <a:rPr lang="fr-FR" sz="1050" dirty="0">
                <a:solidFill>
                  <a:srgbClr val="000000"/>
                </a:solidFill>
                <a:cs typeface="Courier New" pitchFamily="49" charset="0"/>
              </a:rPr>
              <a:t>  $cmd = "java </a:t>
            </a:r>
            <a:r>
              <a:rPr lang="fr-FR" sz="1050" dirty="0" err="1">
                <a:solidFill>
                  <a:srgbClr val="000000"/>
                </a:solidFill>
                <a:cs typeface="Courier New" pitchFamily="49" charset="0"/>
              </a:rPr>
              <a:t>org.apache.fop.apps.Fop</a:t>
            </a:r>
            <a:r>
              <a:rPr lang="fr-FR" sz="1050" dirty="0">
                <a:solidFill>
                  <a:srgbClr val="000000"/>
                </a:solidFill>
                <a:cs typeface="Courier New" pitchFamily="49" charset="0"/>
              </a:rPr>
              <a:t>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 "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system ($cmd, $</a:t>
            </a:r>
            <a:r>
              <a:rPr lang="fr-FR" sz="1050" dirty="0" err="1">
                <a:solidFill>
                  <a:srgbClr val="000000"/>
                </a:solidFill>
                <a:cs typeface="Courier New" pitchFamily="49" charset="0"/>
              </a:rPr>
              <a:t>retval</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retval</a:t>
            </a:r>
            <a:r>
              <a:rPr lang="fr-FR" sz="1050" dirty="0">
                <a:solidFill>
                  <a:srgbClr val="000000"/>
                </a:solidFill>
                <a:cs typeface="Courier New" pitchFamily="49" charset="0"/>
              </a:rPr>
              <a:t> == 0) { if ($retour) return </a:t>
            </a:r>
            <a:r>
              <a:rPr lang="fr-FR" sz="1050" dirty="0" err="1">
                <a:solidFill>
                  <a:srgbClr val="000000"/>
                </a:solidFill>
                <a:cs typeface="Courier New" pitchFamily="49" charset="0"/>
              </a:rPr>
              <a:t>file_get_contents</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else return </a:t>
            </a:r>
            <a:r>
              <a:rPr lang="fr-FR" sz="1050" dirty="0" err="1">
                <a:solidFill>
                  <a:srgbClr val="000000"/>
                </a:solidFill>
                <a:cs typeface="Courier New" pitchFamily="49" charset="0"/>
              </a:rPr>
              <a:t>true</a:t>
            </a:r>
            <a:r>
              <a:rPr lang="fr-FR" sz="1050" dirty="0">
                <a:solidFill>
                  <a:srgbClr val="000000"/>
                </a:solidFill>
                <a:cs typeface="Courier New" pitchFamily="49" charset="0"/>
              </a:rPr>
              <a:t>; }</a:t>
            </a:r>
            <a:br>
              <a:rPr lang="fr-FR" sz="1050" dirty="0">
                <a:solidFill>
                  <a:srgbClr val="000000"/>
                </a:solidFill>
                <a:cs typeface="Courier New" pitchFamily="49" charset="0"/>
              </a:rPr>
            </a:br>
            <a:r>
              <a:rPr lang="fr-FR" sz="1050" dirty="0">
                <a:solidFill>
                  <a:srgbClr val="000000"/>
                </a:solidFill>
                <a:cs typeface="Courier New" pitchFamily="49" charset="0"/>
              </a:rPr>
              <a:t>  return false; </a:t>
            </a:r>
            <a:br>
              <a:rPr lang="fr-FR" sz="1050" dirty="0">
                <a:solidFill>
                  <a:srgbClr val="000000"/>
                </a:solidFill>
                <a:cs typeface="Courier New" pitchFamily="49" charset="0"/>
              </a:rPr>
            </a:br>
            <a:r>
              <a:rPr lang="fr-FR" sz="1050" dirty="0">
                <a:solidFill>
                  <a:srgbClr val="000000"/>
                </a:solidFill>
                <a:cs typeface="Courier New" pitchFamily="49" charset="0"/>
              </a:rPr>
              <a:t>}</a:t>
            </a:r>
          </a:p>
        </p:txBody>
      </p:sp>
    </p:spTree>
    <p:extLst>
      <p:ext uri="{BB962C8B-B14F-4D97-AF65-F5344CB8AC3E}">
        <p14:creationId xmlns:p14="http://schemas.microsoft.com/office/powerpoint/2010/main" val="6386634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144</a:t>
            </a:fld>
            <a:endParaRPr lang="fr-FR"/>
          </a:p>
        </p:txBody>
      </p:sp>
    </p:spTree>
    <p:extLst>
      <p:ext uri="{BB962C8B-B14F-4D97-AF65-F5344CB8AC3E}">
        <p14:creationId xmlns:p14="http://schemas.microsoft.com/office/powerpoint/2010/main" val="32483831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145</a:t>
            </a:fld>
            <a:endParaRPr lang="fr-FR"/>
          </a:p>
        </p:txBody>
      </p:sp>
    </p:spTree>
    <p:extLst>
      <p:ext uri="{BB962C8B-B14F-4D97-AF65-F5344CB8AC3E}">
        <p14:creationId xmlns:p14="http://schemas.microsoft.com/office/powerpoint/2010/main" val="28935086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146</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149</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15</a:t>
            </a:fld>
            <a:endParaRPr lang="fr-FR"/>
          </a:p>
        </p:txBody>
      </p:sp>
    </p:spTree>
    <p:extLst>
      <p:ext uri="{BB962C8B-B14F-4D97-AF65-F5344CB8AC3E}">
        <p14:creationId xmlns:p14="http://schemas.microsoft.com/office/powerpoint/2010/main" val="39150757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151</a:t>
            </a:fld>
            <a:endParaRPr lang="fr-FR"/>
          </a:p>
        </p:txBody>
      </p:sp>
    </p:spTree>
    <p:extLst>
      <p:ext uri="{BB962C8B-B14F-4D97-AF65-F5344CB8AC3E}">
        <p14:creationId xmlns:p14="http://schemas.microsoft.com/office/powerpoint/2010/main" val="7106781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152</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154</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156</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235673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164</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165</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166</a:t>
            </a:fld>
            <a:endParaRPr lang="fr-FR"/>
          </a:p>
        </p:txBody>
      </p:sp>
    </p:spTree>
    <p:extLst>
      <p:ext uri="{BB962C8B-B14F-4D97-AF65-F5344CB8AC3E}">
        <p14:creationId xmlns:p14="http://schemas.microsoft.com/office/powerpoint/2010/main" val="38359121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167</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168</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p:spPr>
        <p:txBody>
          <a:bodyPr/>
          <a:lstStyle/>
          <a:p>
            <a:pPr eaLnBrk="1" hangingPunct="1"/>
            <a:r>
              <a:rPr lang="fr-FR" sz="1050" b="1" dirty="0"/>
              <a:t>Précisions : </a:t>
            </a:r>
            <a:r>
              <a:rPr lang="fr-FR" sz="1050" dirty="0"/>
              <a:t>initialement le HTML est un langage à balises, peu structuré.</a:t>
            </a:r>
          </a:p>
          <a:p>
            <a:pPr eaLnBrk="1" hangingPunct="1"/>
            <a:r>
              <a:rPr lang="fr-FR" sz="1050" dirty="0"/>
              <a:t>Ex1: les balises html &lt;b&gt;&lt;i&gt; peuvent être croisées ex: « ceci est un texte simple &lt;b&gt; ceci est un texte gras &lt;i&gt;ici il est en gras et italique&lt;/b&gt; maintenant en italique seulement&lt;/i&gt; et simple à nouveau ! » </a:t>
            </a:r>
            <a:br>
              <a:rPr lang="fr-FR" sz="1050" dirty="0"/>
            </a:br>
            <a:r>
              <a:rPr lang="fr-FR" sz="1050" dirty="0"/>
              <a:t>Ex2: balises vides &lt;</a:t>
            </a:r>
            <a:r>
              <a:rPr lang="fr-FR" sz="1050" dirty="0" err="1"/>
              <a:t>br</a:t>
            </a:r>
            <a:r>
              <a:rPr lang="fr-FR" sz="1050" dirty="0"/>
              <a:t>&gt; </a:t>
            </a:r>
          </a:p>
          <a:p>
            <a:pPr eaLnBrk="1" hangingPunct="1"/>
            <a:endParaRPr lang="fr-FR" sz="1050" dirty="0"/>
          </a:p>
          <a:p>
            <a:pPr eaLnBrk="1" hangingPunct="1"/>
            <a:r>
              <a:rPr lang="fr-FR" sz="1050" dirty="0"/>
              <a:t>La norme HTML4 a fait le ménage dans les mauvaises spécifications</a:t>
            </a:r>
          </a:p>
          <a:p>
            <a:pPr eaLnBrk="1" hangingPunct="1"/>
            <a:r>
              <a:rPr lang="fr-FR" sz="1050" dirty="0"/>
              <a:t>XHTML (</a:t>
            </a:r>
            <a:r>
              <a:rPr lang="fr-FR" sz="1050" dirty="0" err="1"/>
              <a:t>eXtended</a:t>
            </a:r>
            <a:r>
              <a:rPr lang="fr-FR" sz="1050" dirty="0"/>
              <a:t> HTML) est une extension de HTML4 basée sur XML.</a:t>
            </a:r>
          </a:p>
          <a:p>
            <a:pPr eaLnBrk="1" hangingPunct="1"/>
            <a:r>
              <a:rPr lang="fr-FR" sz="1050" dirty="0"/>
              <a:t>But du W3C : rendre le Web plus dynamique. Le HTML, trop </a:t>
            </a:r>
            <a:r>
              <a:rPr lang="fr-FR" sz="1050" dirty="0" err="1"/>
              <a:t>static</a:t>
            </a:r>
            <a:r>
              <a:rPr lang="fr-FR" sz="1050" dirty="0"/>
              <a:t>, est un frein à l’essor de pages Web réellement dynamiques.</a:t>
            </a:r>
          </a:p>
          <a:p>
            <a:pPr eaLnBrk="1" hangingPunct="1"/>
            <a:r>
              <a:rPr lang="fr-FR" sz="1050" dirty="0"/>
              <a:t>Mieux structuré, XHTML permet les traitements automatiques (séparation sémantique contenu et mise en forme, </a:t>
            </a:r>
            <a:r>
              <a:rPr lang="en-US" sz="1050" dirty="0"/>
              <a:t>unobtrusive</a:t>
            </a:r>
            <a:r>
              <a:rPr lang="fr-FR" sz="1050" dirty="0"/>
              <a:t> JS).</a:t>
            </a:r>
          </a:p>
          <a:p>
            <a:pPr eaLnBrk="1" hangingPunct="1"/>
            <a:r>
              <a:rPr lang="fr-FR" sz="1050" dirty="0"/>
              <a:t>XHTML 1.0 a donc surtout ajouté des restrictions sur la forme des documents (bien formés…) sur la casse (case </a:t>
            </a:r>
            <a:r>
              <a:rPr lang="fr-FR" sz="1050" dirty="0" err="1"/>
              <a:t>sensitivity</a:t>
            </a:r>
            <a:r>
              <a:rPr lang="fr-FR" sz="1050" dirty="0"/>
              <a:t> &amp; minuscules) sur les couples variable=valeur et la référence à des règles (DTD).</a:t>
            </a:r>
          </a:p>
          <a:p>
            <a:pPr eaLnBrk="1" hangingPunct="1"/>
            <a:r>
              <a:rPr lang="fr-FR" sz="1050" dirty="0"/>
              <a:t>Attention, certains navigateurs ne sont pas totalement compatibles XHTML1.0 (comme MSIE 7)</a:t>
            </a:r>
          </a:p>
          <a:p>
            <a:pPr eaLnBrk="1" hangingPunct="1"/>
            <a:r>
              <a:rPr lang="fr-FR" sz="1050" dirty="0"/>
              <a:t>Bien que la norme [X]HTML5.0 soit bien avancée, W3C continue à recommander l’utilisation de XHTML1.1/1.0 et de HTML 4.01</a:t>
            </a:r>
          </a:p>
        </p:txBody>
      </p:sp>
    </p:spTree>
    <p:extLst>
      <p:ext uri="{BB962C8B-B14F-4D97-AF65-F5344CB8AC3E}">
        <p14:creationId xmlns:p14="http://schemas.microsoft.com/office/powerpoint/2010/main" val="395104162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170</a:t>
            </a:fld>
            <a:endParaRPr lang="fr-FR"/>
          </a:p>
        </p:txBody>
      </p:sp>
    </p:spTree>
    <p:extLst>
      <p:ext uri="{BB962C8B-B14F-4D97-AF65-F5344CB8AC3E}">
        <p14:creationId xmlns:p14="http://schemas.microsoft.com/office/powerpoint/2010/main" val="113116465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171</a:t>
            </a:fld>
            <a:endParaRPr lang="fr-FR"/>
          </a:p>
        </p:txBody>
      </p:sp>
    </p:spTree>
    <p:extLst>
      <p:ext uri="{BB962C8B-B14F-4D97-AF65-F5344CB8AC3E}">
        <p14:creationId xmlns:p14="http://schemas.microsoft.com/office/powerpoint/2010/main" val="195858986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lnSpcReduction="10000"/>
          </a:bodyPr>
          <a:lstStyle/>
          <a:p>
            <a:pPr eaLnBrk="1" hangingPunct="1"/>
            <a:r>
              <a:rPr lang="fr-FR" sz="1050" b="1" dirty="0"/>
              <a:t>Exemple de traitement XSL-T avec liaison XML dynamique en JS :</a:t>
            </a:r>
          </a:p>
          <a:p>
            <a:pPr eaLnBrk="1" hangingPunct="1"/>
            <a:r>
              <a:rPr lang="fr-FR" sz="1050" dirty="0" err="1"/>
              <a:t>function</a:t>
            </a:r>
            <a:r>
              <a:rPr lang="fr-FR" sz="1050" dirty="0"/>
              <a:t> </a:t>
            </a:r>
            <a:r>
              <a:rPr lang="fr-FR" sz="1050" dirty="0" err="1"/>
              <a:t>loadXMLDoc</a:t>
            </a:r>
            <a:r>
              <a:rPr lang="fr-FR" sz="1050" dirty="0"/>
              <a:t>(</a:t>
            </a:r>
            <a:r>
              <a:rPr lang="fr-FR" sz="1050" dirty="0" err="1"/>
              <a:t>fname</a:t>
            </a:r>
            <a:r>
              <a:rPr lang="fr-FR" sz="1050" dirty="0"/>
              <a:t>) {</a:t>
            </a:r>
            <a:br>
              <a:rPr lang="fr-FR" sz="1050" dirty="0"/>
            </a:br>
            <a:r>
              <a:rPr lang="fr-FR" sz="1050" dirty="0"/>
              <a:t>   var </a:t>
            </a:r>
            <a:r>
              <a:rPr lang="fr-FR" sz="1050" dirty="0" err="1"/>
              <a:t>xmlDoc</a:t>
            </a:r>
            <a:r>
              <a:rPr lang="fr-FR" sz="1050" dirty="0"/>
              <a:t>;</a:t>
            </a:r>
            <a:br>
              <a:rPr lang="fr-FR" sz="1050" dirty="0"/>
            </a:br>
            <a:r>
              <a:rPr lang="fr-FR" sz="1050" dirty="0"/>
              <a:t>   if( </a:t>
            </a:r>
            <a:r>
              <a:rPr lang="fr-FR" sz="1050" dirty="0" err="1"/>
              <a:t>window.ActiveXObject</a:t>
            </a:r>
            <a:r>
              <a:rPr lang="fr-FR" sz="1050" dirty="0"/>
              <a:t>) { // pour MSIE</a:t>
            </a:r>
            <a:br>
              <a:rPr lang="fr-FR" sz="1050" dirty="0"/>
            </a:br>
            <a:r>
              <a:rPr lang="fr-FR" sz="1050" dirty="0"/>
              <a:t>      </a:t>
            </a:r>
            <a:r>
              <a:rPr lang="fr-FR" sz="1050" dirty="0" err="1"/>
              <a:t>xmlDoc</a:t>
            </a:r>
            <a:r>
              <a:rPr lang="fr-FR" sz="1050" dirty="0"/>
              <a:t> = new </a:t>
            </a:r>
            <a:r>
              <a:rPr lang="fr-FR" sz="1050" dirty="0" err="1"/>
              <a:t>ActiveXObject</a:t>
            </a:r>
            <a:r>
              <a:rPr lang="fr-FR" sz="1050" dirty="0"/>
              <a:t>( '</a:t>
            </a:r>
            <a:r>
              <a:rPr lang="fr-FR" sz="1050" dirty="0" err="1"/>
              <a:t>Microsoft.XMLDOM</a:t>
            </a:r>
            <a:r>
              <a:rPr lang="fr-FR" sz="1050" dirty="0"/>
              <a:t>');</a:t>
            </a:r>
            <a:br>
              <a:rPr lang="fr-FR" sz="1050" dirty="0"/>
            </a:br>
            <a:r>
              <a:rPr lang="fr-FR" sz="1050" dirty="0"/>
              <a:t>   }</a:t>
            </a:r>
            <a:br>
              <a:rPr lang="fr-FR" sz="1050" dirty="0"/>
            </a:br>
            <a:r>
              <a:rPr lang="fr-FR" sz="1050" dirty="0"/>
              <a:t>   else if( </a:t>
            </a:r>
            <a:r>
              <a:rPr lang="fr-FR" sz="1050" dirty="0" err="1"/>
              <a:t>document.implementation</a:t>
            </a:r>
            <a:r>
              <a:rPr lang="fr-FR" sz="1050" dirty="0"/>
              <a:t> &amp;&amp; </a:t>
            </a:r>
            <a:r>
              <a:rPr lang="fr-FR" sz="1050" dirty="0" err="1"/>
              <a:t>document.implementation.createDocument</a:t>
            </a:r>
            <a:r>
              <a:rPr lang="fr-FR" sz="1050" dirty="0"/>
              <a:t>) { // code pour MFF</a:t>
            </a:r>
            <a:br>
              <a:rPr lang="fr-FR" sz="1050" dirty="0"/>
            </a:br>
            <a:r>
              <a:rPr lang="fr-FR" sz="1050" dirty="0"/>
              <a:t>      </a:t>
            </a:r>
            <a:r>
              <a:rPr lang="fr-FR" sz="1050" dirty="0" err="1"/>
              <a:t>xmlDoc</a:t>
            </a:r>
            <a:r>
              <a:rPr lang="fr-FR" sz="1050" dirty="0"/>
              <a:t> = </a:t>
            </a:r>
            <a:r>
              <a:rPr lang="fr-FR" sz="1050" dirty="0" err="1"/>
              <a:t>document.implementation.createDocument</a:t>
            </a:r>
            <a:r>
              <a:rPr lang="fr-FR" sz="1050" dirty="0"/>
              <a:t>('','',</a:t>
            </a:r>
            <a:r>
              <a:rPr lang="fr-FR" sz="1050" dirty="0" err="1"/>
              <a:t>null</a:t>
            </a:r>
            <a:r>
              <a:rPr lang="fr-FR" sz="1050" dirty="0"/>
              <a:t>);</a:t>
            </a:r>
            <a:br>
              <a:rPr lang="fr-FR" sz="1050" dirty="0"/>
            </a:br>
            <a:r>
              <a:rPr lang="fr-FR" sz="1050" dirty="0"/>
              <a:t>  } else { /* ne rien faire */ }</a:t>
            </a:r>
            <a:br>
              <a:rPr lang="fr-FR" sz="1050" dirty="0"/>
            </a:br>
            <a:r>
              <a:rPr lang="fr-FR" sz="1050" dirty="0"/>
              <a:t>   </a:t>
            </a:r>
            <a:r>
              <a:rPr lang="fr-FR" sz="1050" dirty="0" err="1"/>
              <a:t>xmlDoc.async</a:t>
            </a:r>
            <a:r>
              <a:rPr lang="fr-FR" sz="1050" dirty="0"/>
              <a:t> = false;</a:t>
            </a:r>
            <a:br>
              <a:rPr lang="fr-FR" sz="1050" dirty="0"/>
            </a:br>
            <a:r>
              <a:rPr lang="fr-FR" sz="1050" dirty="0"/>
              <a:t>   </a:t>
            </a:r>
            <a:r>
              <a:rPr lang="fr-FR" sz="1050" dirty="0" err="1"/>
              <a:t>xmlDoc.load</a:t>
            </a:r>
            <a:r>
              <a:rPr lang="fr-FR" sz="1050" dirty="0"/>
              <a:t>( </a:t>
            </a:r>
            <a:r>
              <a:rPr lang="fr-FR" sz="1050" dirty="0" err="1"/>
              <a:t>fname</a:t>
            </a:r>
            <a:r>
              <a:rPr lang="fr-FR" sz="1050" dirty="0"/>
              <a:t>);</a:t>
            </a:r>
            <a:br>
              <a:rPr lang="fr-FR" sz="1050" dirty="0"/>
            </a:br>
            <a:r>
              <a:rPr lang="fr-FR" sz="1050" dirty="0"/>
              <a:t>   return( </a:t>
            </a:r>
            <a:r>
              <a:rPr lang="fr-FR" sz="1050" dirty="0" err="1"/>
              <a:t>xmlDoc</a:t>
            </a:r>
            <a:r>
              <a:rPr lang="fr-FR" sz="1050" dirty="0"/>
              <a:t>);</a:t>
            </a:r>
            <a:br>
              <a:rPr lang="fr-FR" sz="1050" dirty="0"/>
            </a:br>
            <a:r>
              <a:rPr lang="fr-FR" sz="1050" dirty="0"/>
              <a:t>}</a:t>
            </a:r>
            <a:br>
              <a:rPr lang="fr-FR" sz="1050" dirty="0"/>
            </a:br>
            <a:br>
              <a:rPr lang="fr-FR" sz="1050" dirty="0"/>
            </a:br>
            <a:r>
              <a:rPr lang="fr-FR" sz="1050" dirty="0" err="1"/>
              <a:t>function</a:t>
            </a:r>
            <a:r>
              <a:rPr lang="fr-FR" sz="1050" dirty="0"/>
              <a:t> </a:t>
            </a:r>
            <a:r>
              <a:rPr lang="fr-FR" sz="1050" dirty="0" err="1"/>
              <a:t>displayResult</a:t>
            </a:r>
            <a:r>
              <a:rPr lang="fr-FR" sz="1050" dirty="0"/>
              <a:t>() {</a:t>
            </a:r>
            <a:br>
              <a:rPr lang="fr-FR" sz="1050" dirty="0"/>
            </a:br>
            <a:r>
              <a:rPr lang="fr-FR" sz="1050" dirty="0"/>
              <a:t>   </a:t>
            </a:r>
            <a:r>
              <a:rPr lang="fr-FR" sz="1050" dirty="0" err="1"/>
              <a:t>xml</a:t>
            </a:r>
            <a:r>
              <a:rPr lang="fr-FR" sz="1050" dirty="0"/>
              <a:t> = </a:t>
            </a:r>
            <a:r>
              <a:rPr lang="fr-FR" sz="1050" dirty="0" err="1"/>
              <a:t>loadXMLDoc</a:t>
            </a:r>
            <a:r>
              <a:rPr lang="fr-FR" sz="1050" dirty="0"/>
              <a:t>( 'data.xml');</a:t>
            </a:r>
            <a:br>
              <a:rPr lang="fr-FR" sz="1050" dirty="0"/>
            </a:br>
            <a:r>
              <a:rPr lang="fr-FR" sz="1050" dirty="0"/>
              <a:t>   </a:t>
            </a:r>
            <a:r>
              <a:rPr lang="fr-FR" sz="1050" dirty="0" err="1"/>
              <a:t>xsl</a:t>
            </a:r>
            <a:r>
              <a:rPr lang="fr-FR" sz="1050" dirty="0"/>
              <a:t> = </a:t>
            </a:r>
            <a:r>
              <a:rPr lang="fr-FR" sz="1050" dirty="0" err="1"/>
              <a:t>loadXMLDoc</a:t>
            </a:r>
            <a:r>
              <a:rPr lang="fr-FR" sz="1050" dirty="0"/>
              <a:t>( 'transform.xsl');</a:t>
            </a:r>
            <a:br>
              <a:rPr lang="fr-FR" sz="1050" dirty="0"/>
            </a:br>
            <a:br>
              <a:rPr lang="fr-FR" sz="1050" dirty="0"/>
            </a:br>
            <a:r>
              <a:rPr lang="fr-FR" sz="1050" dirty="0"/>
              <a:t>   if( </a:t>
            </a:r>
            <a:r>
              <a:rPr lang="fr-FR" sz="1050" dirty="0" err="1"/>
              <a:t>window.ActiveXObject</a:t>
            </a:r>
            <a:r>
              <a:rPr lang="fr-FR" sz="1050" dirty="0"/>
              <a:t>) { // MSIE</a:t>
            </a:r>
            <a:br>
              <a:rPr lang="fr-FR" sz="1050" dirty="0"/>
            </a:br>
            <a:r>
              <a:rPr lang="fr-FR" sz="1050" dirty="0"/>
              <a:t>      ex = </a:t>
            </a:r>
            <a:r>
              <a:rPr lang="fr-FR" sz="1050" dirty="0" err="1"/>
              <a:t>xml.transformNode</a:t>
            </a:r>
            <a:r>
              <a:rPr lang="fr-FR" sz="1050" dirty="0"/>
              <a:t>( </a:t>
            </a:r>
            <a:r>
              <a:rPr lang="fr-FR" sz="1050" dirty="0" err="1"/>
              <a:t>xsl</a:t>
            </a:r>
            <a:r>
              <a:rPr lang="fr-FR" sz="1050" dirty="0"/>
              <a:t>);</a:t>
            </a:r>
            <a:br>
              <a:rPr lang="fr-FR" sz="1050" dirty="0"/>
            </a:br>
            <a:r>
              <a:rPr lang="fr-FR" sz="1050" dirty="0"/>
              <a:t>      </a:t>
            </a:r>
            <a:r>
              <a:rPr lang="fr-FR" sz="1050" dirty="0" err="1"/>
              <a:t>document.body</a:t>
            </a:r>
            <a:r>
              <a:rPr lang="fr-FR" sz="1050" dirty="0"/>
              <a:t>.</a:t>
            </a:r>
            <a:r>
              <a:rPr lang="fr-FR" sz="1050" dirty="0" err="1"/>
              <a:t>innerHTML</a:t>
            </a:r>
            <a:r>
              <a:rPr lang="fr-FR" sz="1050" dirty="0"/>
              <a:t> = ex;</a:t>
            </a:r>
            <a:br>
              <a:rPr lang="fr-FR" sz="1050" dirty="0"/>
            </a:br>
            <a:r>
              <a:rPr lang="fr-FR" sz="1050" dirty="0"/>
              <a:t>   } else if( </a:t>
            </a:r>
            <a:r>
              <a:rPr lang="fr-FR" sz="1050" dirty="0" err="1"/>
              <a:t>document.implementation</a:t>
            </a:r>
            <a:r>
              <a:rPr lang="fr-FR" sz="1050" dirty="0"/>
              <a:t> &amp;&amp; </a:t>
            </a:r>
            <a:r>
              <a:rPr lang="fr-FR" sz="1050" dirty="0" err="1"/>
              <a:t>document.implementation.createDocument</a:t>
            </a:r>
            <a:r>
              <a:rPr lang="fr-FR" sz="1050" dirty="0"/>
              <a:t>) { // pour MFF</a:t>
            </a:r>
            <a:br>
              <a:rPr lang="fr-FR" sz="1050" dirty="0"/>
            </a:br>
            <a:r>
              <a:rPr lang="fr-FR" sz="1050" dirty="0"/>
              <a:t>      </a:t>
            </a:r>
            <a:r>
              <a:rPr lang="fr-FR" sz="1050" dirty="0" err="1"/>
              <a:t>xsltProcessor</a:t>
            </a:r>
            <a:r>
              <a:rPr lang="fr-FR" sz="1050" dirty="0"/>
              <a:t> = new </a:t>
            </a:r>
            <a:r>
              <a:rPr lang="fr-FR" sz="1050" dirty="0" err="1"/>
              <a:t>XSLTProcessor</a:t>
            </a:r>
            <a:r>
              <a:rPr lang="fr-FR" sz="1050" dirty="0"/>
              <a:t>();</a:t>
            </a:r>
            <a:br>
              <a:rPr lang="fr-FR" sz="1050" dirty="0"/>
            </a:br>
            <a:r>
              <a:rPr lang="fr-FR" sz="1050" dirty="0"/>
              <a:t>      </a:t>
            </a:r>
            <a:r>
              <a:rPr lang="fr-FR" sz="1050" dirty="0" err="1"/>
              <a:t>xsltProcessor.importStylesheet</a:t>
            </a:r>
            <a:r>
              <a:rPr lang="fr-FR" sz="1050" dirty="0"/>
              <a:t>( </a:t>
            </a:r>
            <a:r>
              <a:rPr lang="fr-FR" sz="1050" dirty="0" err="1"/>
              <a:t>xsl</a:t>
            </a:r>
            <a:r>
              <a:rPr lang="fr-FR" sz="1050" dirty="0"/>
              <a:t>);</a:t>
            </a:r>
            <a:br>
              <a:rPr lang="fr-FR" sz="1050" dirty="0"/>
            </a:br>
            <a:r>
              <a:rPr lang="fr-FR" sz="1050" dirty="0"/>
              <a:t>      </a:t>
            </a:r>
            <a:r>
              <a:rPr lang="fr-FR" sz="1050" dirty="0" err="1"/>
              <a:t>resultDocument</a:t>
            </a:r>
            <a:r>
              <a:rPr lang="fr-FR" sz="1050" dirty="0"/>
              <a:t> = </a:t>
            </a:r>
            <a:r>
              <a:rPr lang="fr-FR" sz="1050" dirty="0" err="1"/>
              <a:t>xsltProcessor.transformToFragment</a:t>
            </a:r>
            <a:r>
              <a:rPr lang="fr-FR" sz="1050" dirty="0"/>
              <a:t>( </a:t>
            </a:r>
            <a:r>
              <a:rPr lang="fr-FR" sz="1050" dirty="0" err="1"/>
              <a:t>xml</a:t>
            </a:r>
            <a:r>
              <a:rPr lang="fr-FR" sz="1050" dirty="0"/>
              <a:t>, document);</a:t>
            </a:r>
            <a:br>
              <a:rPr lang="fr-FR" sz="1050" dirty="0"/>
            </a:br>
            <a:r>
              <a:rPr lang="fr-FR" sz="1050" dirty="0"/>
              <a:t>      </a:t>
            </a:r>
            <a:r>
              <a:rPr lang="fr-FR" sz="1050" dirty="0" err="1"/>
              <a:t>document.body</a:t>
            </a:r>
            <a:r>
              <a:rPr lang="fr-FR" sz="1050" dirty="0"/>
              <a:t>.</a:t>
            </a:r>
            <a:r>
              <a:rPr lang="fr-FR" sz="1050" dirty="0" err="1"/>
              <a:t>appendChild</a:t>
            </a:r>
            <a:r>
              <a:rPr lang="fr-FR" sz="1050" dirty="0"/>
              <a:t>( </a:t>
            </a:r>
            <a:r>
              <a:rPr lang="fr-FR" sz="1050" dirty="0" err="1"/>
              <a:t>resultDocument</a:t>
            </a:r>
            <a:r>
              <a:rPr lang="fr-FR" sz="1050" dirty="0"/>
              <a:t>);</a:t>
            </a:r>
            <a:br>
              <a:rPr lang="fr-FR" sz="1050" dirty="0"/>
            </a:br>
            <a:r>
              <a:rPr lang="fr-FR" sz="1050" dirty="0"/>
              <a:t>   }</a:t>
            </a:r>
            <a:br>
              <a:rPr lang="fr-FR" sz="1050" dirty="0"/>
            </a:br>
            <a:r>
              <a:rPr lang="fr-FR" sz="1050" dirty="0"/>
              <a:t>}</a:t>
            </a:r>
          </a:p>
        </p:txBody>
      </p:sp>
    </p:spTree>
    <p:extLst>
      <p:ext uri="{BB962C8B-B14F-4D97-AF65-F5344CB8AC3E}">
        <p14:creationId xmlns:p14="http://schemas.microsoft.com/office/powerpoint/2010/main" val="57324568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a:bodyPr>
          <a:lstStyle/>
          <a:p>
            <a:pPr eaLnBrk="1" hangingPunct="1"/>
            <a:r>
              <a:rPr lang="fr-FR" sz="1050" b="1" u="sng" dirty="0" err="1"/>
              <a:t>Xsltjs</a:t>
            </a:r>
            <a:r>
              <a:rPr lang="fr-FR" sz="1050" dirty="0"/>
              <a:t>: http://johannburkard.de/software/xsltjs/</a:t>
            </a:r>
          </a:p>
        </p:txBody>
      </p:sp>
    </p:spTree>
    <p:extLst>
      <p:ext uri="{BB962C8B-B14F-4D97-AF65-F5344CB8AC3E}">
        <p14:creationId xmlns:p14="http://schemas.microsoft.com/office/powerpoint/2010/main" val="133789155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libxslt</a:t>
            </a:r>
            <a:r>
              <a:rPr lang="fr-FR" dirty="0"/>
              <a:t>  :http://xmlsoft.org/XSLT/downloads.html &amp; API: http://xmlsoft.org/XSLT/API.html</a:t>
            </a:r>
          </a:p>
          <a:p>
            <a:r>
              <a:rPr lang="fr-FR" dirty="0" err="1"/>
              <a:t>php</a:t>
            </a:r>
            <a:r>
              <a:rPr lang="fr-FR" dirty="0"/>
              <a:t> http://php.net/manual/fr/book.xsl.php</a:t>
            </a:r>
          </a:p>
          <a:p>
            <a:r>
              <a:rPr lang="fr-FR" dirty="0"/>
              <a:t>c# : https://docs.microsoft.com/fr-fr/dotnet/api/system.xml.xsl.xsltransform.transform?view=netframework-4.7.2</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176</a:t>
            </a:fld>
            <a:endParaRPr lang="fr-FR"/>
          </a:p>
        </p:txBody>
      </p:sp>
    </p:spTree>
    <p:extLst>
      <p:ext uri="{BB962C8B-B14F-4D97-AF65-F5344CB8AC3E}">
        <p14:creationId xmlns:p14="http://schemas.microsoft.com/office/powerpoint/2010/main" val="4251202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http://ant.apache.org/bindownload.cgi</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177</a:t>
            </a:fld>
            <a:endParaRPr lang="fr-FR"/>
          </a:p>
        </p:txBody>
      </p:sp>
    </p:spTree>
    <p:extLst>
      <p:ext uri="{BB962C8B-B14F-4D97-AF65-F5344CB8AC3E}">
        <p14:creationId xmlns:p14="http://schemas.microsoft.com/office/powerpoint/2010/main" val="426059123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178</a:t>
            </a:fld>
            <a:endParaRPr lang="fr-FR"/>
          </a:p>
        </p:txBody>
      </p:sp>
    </p:spTree>
    <p:extLst>
      <p:ext uri="{BB962C8B-B14F-4D97-AF65-F5344CB8AC3E}">
        <p14:creationId xmlns:p14="http://schemas.microsoft.com/office/powerpoint/2010/main" val="367627447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179</a:t>
            </a:fld>
            <a:endParaRPr lang="fr-FR"/>
          </a:p>
        </p:txBody>
      </p:sp>
    </p:spTree>
    <p:extLst>
      <p:ext uri="{BB962C8B-B14F-4D97-AF65-F5344CB8AC3E}">
        <p14:creationId xmlns:p14="http://schemas.microsoft.com/office/powerpoint/2010/main" val="55180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r>
              <a:rPr lang="fr-FR" b="1" dirty="0"/>
              <a:t>XHTML 1.0 propose 3 DTD</a:t>
            </a:r>
            <a:br>
              <a:rPr lang="fr-FR" b="1" dirty="0"/>
            </a:br>
            <a:r>
              <a:rPr lang="fr-FR" dirty="0"/>
              <a:t>En fonction de la compatibilité désirée avec HTML 4.01:</a:t>
            </a:r>
            <a:br>
              <a:rPr lang="fr-FR" dirty="0"/>
            </a:br>
            <a:r>
              <a:rPr lang="fr-FR" u="sng" dirty="0"/>
              <a:t>Strict :</a:t>
            </a:r>
            <a:r>
              <a:rPr lang="fr-FR" dirty="0"/>
              <a:t> identique à HTML4.01 mais suit les règles syntaxiques de XML</a:t>
            </a:r>
            <a:br>
              <a:rPr lang="fr-FR" dirty="0"/>
            </a:br>
            <a:r>
              <a:rPr lang="fr-FR" u="sng" dirty="0" err="1"/>
              <a:t>Transitional</a:t>
            </a:r>
            <a:r>
              <a:rPr lang="fr-FR" u="sng" dirty="0"/>
              <a:t> :</a:t>
            </a:r>
            <a:r>
              <a:rPr lang="fr-FR" dirty="0"/>
              <a:t> identique à XHTML1.0 mais préserve quelques attributs de présentation de HTML3.2- tels que &lt;u&gt; &lt;</a:t>
            </a:r>
            <a:r>
              <a:rPr lang="fr-FR" dirty="0" err="1"/>
              <a:t>strike</a:t>
            </a:r>
            <a:r>
              <a:rPr lang="fr-FR" dirty="0"/>
              <a:t>&gt; &lt;applet&gt;  </a:t>
            </a:r>
            <a:br>
              <a:rPr lang="fr-FR" dirty="0"/>
            </a:br>
            <a:r>
              <a:rPr lang="fr-FR" u="sng" dirty="0" err="1"/>
              <a:t>Frameset</a:t>
            </a:r>
            <a:r>
              <a:rPr lang="fr-FR" u="sng" dirty="0"/>
              <a:t> :</a:t>
            </a:r>
            <a:r>
              <a:rPr lang="fr-FR" dirty="0"/>
              <a:t> identique à HTML4.01 pour l’usage des cadres &lt;frame&gt;</a:t>
            </a:r>
          </a:p>
          <a:p>
            <a:pPr eaLnBrk="1" hangingPunct="1"/>
            <a:r>
              <a:rPr lang="fr-FR" u="sng" dirty="0"/>
              <a:t>Remarque:</a:t>
            </a:r>
            <a:r>
              <a:rPr lang="fr-FR" dirty="0"/>
              <a:t> Accessibles via </a:t>
            </a:r>
            <a:r>
              <a:rPr lang="fr-FR" dirty="0" err="1"/>
              <a:t>Dreamweaver</a:t>
            </a:r>
            <a:r>
              <a:rPr lang="fr-FR" dirty="0"/>
              <a:t>: [Fichier – convertir]</a:t>
            </a:r>
            <a:br>
              <a:rPr lang="fr-FR" dirty="0"/>
            </a:br>
            <a:endParaRPr lang="fr-FR" dirty="0"/>
          </a:p>
          <a:p>
            <a:pPr eaLnBrk="1" hangingPunct="1"/>
            <a:r>
              <a:rPr lang="fr-FR" b="1" dirty="0"/>
              <a:t>XHTML[</a:t>
            </a:r>
            <a:r>
              <a:rPr lang="fr-FR" b="1" dirty="0" err="1"/>
              <a:t>Modularization</a:t>
            </a:r>
            <a:r>
              <a:rPr lang="fr-FR" b="1" dirty="0"/>
              <a:t>]1.1 est une version plus modulaire de XHTML1.0 </a:t>
            </a:r>
            <a:br>
              <a:rPr lang="fr-FR" b="1" dirty="0"/>
            </a:br>
            <a:r>
              <a:rPr lang="fr-FR" dirty="0"/>
              <a:t>Les tags purement HTML encore supportés sont bannis et la présentation ne se fait plus que par CSS. Une seconde version de XHTML1.1 et XHTML2.0 est en cours de développement par le W3C.</a:t>
            </a:r>
            <a:br>
              <a:rPr lang="fr-FR" dirty="0"/>
            </a:br>
            <a:r>
              <a:rPr lang="fr-FR" dirty="0"/>
              <a:t>Notez que XHTML1.1 fait référence à des schémas XML (</a:t>
            </a:r>
            <a:r>
              <a:rPr lang="fr-FR" dirty="0" err="1"/>
              <a:t>xsd</a:t>
            </a:r>
            <a:r>
              <a:rPr lang="fr-FR" dirty="0"/>
              <a:t>) alors que XHTML1.0 utilise des DTD</a:t>
            </a:r>
          </a:p>
          <a:p>
            <a:pPr eaLnBrk="1" hangingPunct="1"/>
            <a:endParaRPr lang="fr-FR" dirty="0"/>
          </a:p>
          <a:p>
            <a:pPr eaLnBrk="1" hangingPunct="1"/>
            <a:r>
              <a:rPr lang="fr-FR" dirty="0"/>
              <a:t>- </a:t>
            </a:r>
            <a:r>
              <a:rPr lang="fr-FR" dirty="0">
                <a:ea typeface="MS Mincho" pitchFamily="49" charset="-128"/>
              </a:rPr>
              <a:t>XHTML offre 3 normes pour mobiles XHTML "Basics" (version allégée), "Mobile Profile" (téléphones), "+ Voice" (XML : </a:t>
            </a:r>
            <a:r>
              <a:rPr lang="fr-FR" dirty="0" err="1">
                <a:ea typeface="MS Mincho" pitchFamily="49" charset="-128"/>
              </a:rPr>
              <a:t>intéractions</a:t>
            </a:r>
            <a:r>
              <a:rPr lang="fr-FR" dirty="0">
                <a:ea typeface="MS Mincho" pitchFamily="49" charset="-128"/>
              </a:rPr>
              <a:t> visuelle et vocale).</a:t>
            </a:r>
            <a:r>
              <a:rPr lang="fr-FR" dirty="0"/>
              <a:t> Mais, les dernières innovations de Macintosh (</a:t>
            </a:r>
            <a:r>
              <a:rPr lang="fr-FR" dirty="0" err="1"/>
              <a:t>iPhone</a:t>
            </a:r>
            <a:r>
              <a:rPr lang="fr-FR" dirty="0"/>
              <a:t>) font penser que</a:t>
            </a:r>
            <a:r>
              <a:rPr lang="fr-FR" baseline="0" dirty="0"/>
              <a:t> l’</a:t>
            </a:r>
            <a:r>
              <a:rPr lang="fr-FR" dirty="0"/>
              <a:t>on ne va plus développer spécifiquement pour les mobiles. </a:t>
            </a:r>
          </a:p>
        </p:txBody>
      </p:sp>
    </p:spTree>
    <p:extLst>
      <p:ext uri="{BB962C8B-B14F-4D97-AF65-F5344CB8AC3E}">
        <p14:creationId xmlns:p14="http://schemas.microsoft.com/office/powerpoint/2010/main" val="91532210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https://ant.apache.org/manual/Tasks/style.html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180</a:t>
            </a:fld>
            <a:endParaRPr lang="fr-FR"/>
          </a:p>
        </p:txBody>
      </p:sp>
    </p:spTree>
    <p:extLst>
      <p:ext uri="{BB962C8B-B14F-4D97-AF65-F5344CB8AC3E}">
        <p14:creationId xmlns:p14="http://schemas.microsoft.com/office/powerpoint/2010/main" val="134397473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https://ant.apache.org/manual/targets.html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181</a:t>
            </a:fld>
            <a:endParaRPr lang="fr-FR"/>
          </a:p>
        </p:txBody>
      </p:sp>
    </p:spTree>
    <p:extLst>
      <p:ext uri="{BB962C8B-B14F-4D97-AF65-F5344CB8AC3E}">
        <p14:creationId xmlns:p14="http://schemas.microsoft.com/office/powerpoint/2010/main" val="184490058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https://ant.apache.org/manual/Tasks/echo.html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182</a:t>
            </a:fld>
            <a:endParaRPr lang="fr-FR"/>
          </a:p>
        </p:txBody>
      </p:sp>
    </p:spTree>
    <p:extLst>
      <p:ext uri="{BB962C8B-B14F-4D97-AF65-F5344CB8AC3E}">
        <p14:creationId xmlns:p14="http://schemas.microsoft.com/office/powerpoint/2010/main" val="151536922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https://ant.apache.org/manual/Tasks/get.html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183</a:t>
            </a:fld>
            <a:endParaRPr lang="fr-FR"/>
          </a:p>
        </p:txBody>
      </p:sp>
    </p:spTree>
    <p:extLst>
      <p:ext uri="{BB962C8B-B14F-4D97-AF65-F5344CB8AC3E}">
        <p14:creationId xmlns:p14="http://schemas.microsoft.com/office/powerpoint/2010/main" val="103949862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https://ant.apache.org/manual/Tasks/condition.html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184</a:t>
            </a:fld>
            <a:endParaRPr lang="fr-FR"/>
          </a:p>
        </p:txBody>
      </p:sp>
    </p:spTree>
    <p:extLst>
      <p:ext uri="{BB962C8B-B14F-4D97-AF65-F5344CB8AC3E}">
        <p14:creationId xmlns:p14="http://schemas.microsoft.com/office/powerpoint/2010/main" val="144756279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185</a:t>
            </a:fld>
            <a:endParaRPr lang="fr-FR"/>
          </a:p>
        </p:txBody>
      </p:sp>
    </p:spTree>
    <p:extLst>
      <p:ext uri="{BB962C8B-B14F-4D97-AF65-F5344CB8AC3E}">
        <p14:creationId xmlns:p14="http://schemas.microsoft.com/office/powerpoint/2010/main" val="399979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https://ant.apache.org/manual/Tasks/xmlvalidate.html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186</a:t>
            </a:fld>
            <a:endParaRPr lang="fr-FR"/>
          </a:p>
        </p:txBody>
      </p:sp>
    </p:spTree>
    <p:extLst>
      <p:ext uri="{BB962C8B-B14F-4D97-AF65-F5344CB8AC3E}">
        <p14:creationId xmlns:p14="http://schemas.microsoft.com/office/powerpoint/2010/main" val="280938999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https://ant.apache.org/manual/tasklist.html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187</a:t>
            </a:fld>
            <a:endParaRPr lang="fr-FR"/>
          </a:p>
        </p:txBody>
      </p:sp>
    </p:spTree>
    <p:extLst>
      <p:ext uri="{BB962C8B-B14F-4D97-AF65-F5344CB8AC3E}">
        <p14:creationId xmlns:p14="http://schemas.microsoft.com/office/powerpoint/2010/main" val="35795858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189</a:t>
            </a:fld>
            <a:endParaRPr lang="fr-FR"/>
          </a:p>
        </p:txBody>
      </p:sp>
    </p:spTree>
    <p:extLst>
      <p:ext uri="{BB962C8B-B14F-4D97-AF65-F5344CB8AC3E}">
        <p14:creationId xmlns:p14="http://schemas.microsoft.com/office/powerpoint/2010/main" val="1698697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50" b="1" dirty="0">
                <a:ea typeface="MS Mincho" pitchFamily="49" charset="-128"/>
              </a:rPr>
              <a:t>Accessibilité et handicap : </a:t>
            </a:r>
            <a:r>
              <a:rPr lang="fr-FR" sz="105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23359342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Recommandation </a:t>
            </a:r>
            <a:r>
              <a:rPr lang="fr-FR" dirty="0" err="1"/>
              <a:t>xsl</a:t>
            </a:r>
            <a:r>
              <a:rPr lang="fr-FR" dirty="0"/>
              <a:t> : https://www.w3.org/TR/xslt20/</a:t>
            </a:r>
          </a:p>
          <a:p>
            <a:r>
              <a:rPr lang="fr-FR" dirty="0"/>
              <a:t>RC </a:t>
            </a:r>
            <a:r>
              <a:rPr lang="fr-FR" dirty="0" err="1"/>
              <a:t>Xpath</a:t>
            </a:r>
            <a:r>
              <a:rPr lang="fr-FR" dirty="0"/>
              <a:t> 2.0 :https://www.w3.org/TR/2007/REC-xpath20-20070123/</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RC </a:t>
            </a:r>
            <a:r>
              <a:rPr lang="fr-FR" dirty="0" err="1"/>
              <a:t>Xpath</a:t>
            </a:r>
            <a:r>
              <a:rPr lang="fr-FR" dirty="0"/>
              <a:t> 2.0 seconde</a:t>
            </a:r>
            <a:r>
              <a:rPr lang="fr-FR" baseline="0" dirty="0"/>
              <a:t> édition</a:t>
            </a:r>
            <a:r>
              <a:rPr lang="fr-FR" dirty="0"/>
              <a:t> :https://www.w3.org/TR/xpath-20/</a:t>
            </a:r>
          </a:p>
          <a:p>
            <a:r>
              <a:rPr lang="fr-FR" dirty="0"/>
              <a:t>https://www.w3.org/TR/xslt20/#changes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190</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https://www.w3.org/TR/xslt20/#changes</a:t>
            </a:r>
          </a:p>
          <a:p>
            <a:endParaRPr lang="fr-FR" dirty="0"/>
          </a:p>
          <a:p>
            <a:endParaRPr lang="fr-FR" dirty="0"/>
          </a:p>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191</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a:p>
            <a:r>
              <a:rPr lang="fr-FR" dirty="0"/>
              <a:t>http://jean-luc.massat.perso.luminy.univ-amu.fr/ens/xml/09-xsl2.html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192</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193</a:t>
            </a:fld>
            <a:endParaRPr lang="fr-FR"/>
          </a:p>
        </p:txBody>
      </p:sp>
    </p:spTree>
    <p:extLst>
      <p:ext uri="{BB962C8B-B14F-4D97-AF65-F5344CB8AC3E}">
        <p14:creationId xmlns:p14="http://schemas.microsoft.com/office/powerpoint/2010/main" val="58542928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Recomendation</a:t>
            </a:r>
            <a:r>
              <a:rPr lang="fr-FR" dirty="0"/>
              <a:t> </a:t>
            </a:r>
            <a:r>
              <a:rPr lang="fr-FR" dirty="0" err="1"/>
              <a:t>Xpath</a:t>
            </a:r>
            <a:r>
              <a:rPr lang="fr-FR" dirty="0"/>
              <a:t> 3.0:https://www.w3.org/TR/xpath-30/</a:t>
            </a:r>
          </a:p>
          <a:p>
            <a:r>
              <a:rPr lang="fr-FR" dirty="0"/>
              <a:t>RC </a:t>
            </a:r>
            <a:r>
              <a:rPr lang="fr-FR" dirty="0" err="1"/>
              <a:t>Xpath</a:t>
            </a:r>
            <a:r>
              <a:rPr lang="fr-FR" dirty="0"/>
              <a:t> 3.1 :https://www.w3.org/TR/xpath-31/</a:t>
            </a:r>
          </a:p>
          <a:p>
            <a:r>
              <a:rPr lang="fr-FR" dirty="0"/>
              <a:t>https://www.w3.org/TR/xslt30/#changes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194</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Stylus studio </a:t>
            </a:r>
            <a:r>
              <a:rPr lang="fr-FR" dirty="0"/>
              <a:t>: 	http://www.stylusstudio.com/buy/</a:t>
            </a:r>
          </a:p>
          <a:p>
            <a:r>
              <a:rPr lang="fr-FR" b="1" u="sng" dirty="0" err="1"/>
              <a:t>Oxygen</a:t>
            </a:r>
            <a:r>
              <a:rPr lang="fr-FR" b="0" u="none" dirty="0"/>
              <a:t>: 		https://www.oxygenxml.com/buy.html</a:t>
            </a:r>
          </a:p>
          <a:p>
            <a:r>
              <a:rPr lang="fr-FR" b="1" u="sng" dirty="0" err="1"/>
              <a:t>Xml</a:t>
            </a:r>
            <a:r>
              <a:rPr lang="fr-FR" b="1" u="sng" dirty="0"/>
              <a:t> </a:t>
            </a:r>
            <a:r>
              <a:rPr lang="fr-FR" b="1" u="sng" dirty="0" err="1"/>
              <a:t>BluePrint</a:t>
            </a:r>
            <a:r>
              <a:rPr lang="fr-FR" b="0" u="none" dirty="0"/>
              <a:t>: 	https://www.xmlblueprint.com/buy.htm</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195</a:t>
            </a:fld>
            <a:endParaRPr lang="fr-FR"/>
          </a:p>
        </p:txBody>
      </p:sp>
    </p:spTree>
    <p:extLst>
      <p:ext uri="{BB962C8B-B14F-4D97-AF65-F5344CB8AC3E}">
        <p14:creationId xmlns:p14="http://schemas.microsoft.com/office/powerpoint/2010/main" val="157489576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http://fr.slideshare.net/jakubmaly/xslt-30-new-features</a:t>
            </a:r>
          </a:p>
          <a:p>
            <a:r>
              <a:rPr lang="fr-FR" dirty="0"/>
              <a:t>https://www.xml.com/articles/2017/02/14/why-you-should-be-using-xslt-30/</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196</a:t>
            </a:fld>
            <a:endParaRPr lang="fr-FR"/>
          </a:p>
        </p:txBody>
      </p:sp>
    </p:spTree>
    <p:extLst>
      <p:ext uri="{BB962C8B-B14F-4D97-AF65-F5344CB8AC3E}">
        <p14:creationId xmlns:p14="http://schemas.microsoft.com/office/powerpoint/2010/main" val="335697080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197</a:t>
            </a:fld>
            <a:endParaRPr lang="fr-FR"/>
          </a:p>
        </p:txBody>
      </p:sp>
    </p:spTree>
    <p:extLst>
      <p:ext uri="{BB962C8B-B14F-4D97-AF65-F5344CB8AC3E}">
        <p14:creationId xmlns:p14="http://schemas.microsoft.com/office/powerpoint/2010/main" val="5003578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198</a:t>
            </a:fld>
            <a:endParaRPr lang="fr-FR"/>
          </a:p>
        </p:txBody>
      </p:sp>
    </p:spTree>
    <p:extLst>
      <p:ext uri="{BB962C8B-B14F-4D97-AF65-F5344CB8AC3E}">
        <p14:creationId xmlns:p14="http://schemas.microsoft.com/office/powerpoint/2010/main" val="336258841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199</a:t>
            </a:fld>
            <a:endParaRPr lang="fr-FR"/>
          </a:p>
        </p:txBody>
      </p:sp>
    </p:spTree>
    <p:extLst>
      <p:ext uri="{BB962C8B-B14F-4D97-AF65-F5344CB8AC3E}">
        <p14:creationId xmlns:p14="http://schemas.microsoft.com/office/powerpoint/2010/main" val="385191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a:t>
            </a:fld>
            <a:endParaRPr lang="fr-FR"/>
          </a:p>
        </p:txBody>
      </p:sp>
    </p:spTree>
    <p:extLst>
      <p:ext uri="{BB962C8B-B14F-4D97-AF65-F5344CB8AC3E}">
        <p14:creationId xmlns:p14="http://schemas.microsoft.com/office/powerpoint/2010/main" val="372892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95167" indent="-195167"/>
            <a:r>
              <a:rPr lang="fr-FR" sz="1050" b="1" dirty="0">
                <a:ea typeface="MS Mincho" pitchFamily="49" charset="-128"/>
              </a:rPr>
              <a:t>Précisions :</a:t>
            </a:r>
          </a:p>
          <a:p>
            <a:pPr marL="195167" indent="-195167"/>
            <a:endParaRPr lang="fr-FR" sz="1050" b="1" dirty="0">
              <a:ea typeface="MS Mincho" pitchFamily="49" charset="-128"/>
            </a:endParaRPr>
          </a:p>
          <a:p>
            <a:pPr marL="195167" indent="-195167"/>
            <a:r>
              <a:rPr lang="fr-FR" sz="1050" dirty="0">
                <a:ea typeface="MS Mincho" pitchFamily="49" charset="-128"/>
              </a:rPr>
              <a:t>A l’instar des notations boursières, le WCAG fournit 3 niveaux de l’accessibilité d’un site appelé niveaux de priorité et identifie :</a:t>
            </a:r>
          </a:p>
          <a:p>
            <a:pPr marL="195167" indent="-195167">
              <a:buFontTx/>
              <a:buAutoNum type="arabicPeriod"/>
            </a:pPr>
            <a:r>
              <a:rPr lang="fr-FR" sz="1050" dirty="0">
                <a:ea typeface="MS Mincho" pitchFamily="49" charset="-128"/>
              </a:rPr>
              <a:t> l’indispensable (must) [A] : les concepteurs/réalisateurs de sites doivent s’y conformer sous peine d’interdire l’accès à certains groupes.</a:t>
            </a:r>
          </a:p>
          <a:p>
            <a:pPr marL="195167" indent="-195167">
              <a:buFontTx/>
              <a:buAutoNum type="arabicPeriod"/>
            </a:pPr>
            <a:r>
              <a:rPr lang="fr-FR" sz="1050" dirty="0">
                <a:ea typeface="MS Mincho" pitchFamily="49" charset="-128"/>
              </a:rPr>
              <a:t> le souhaitable (</a:t>
            </a:r>
            <a:r>
              <a:rPr lang="fr-FR" sz="1050" dirty="0" err="1">
                <a:ea typeface="MS Mincho" pitchFamily="49" charset="-128"/>
              </a:rPr>
              <a:t>should</a:t>
            </a:r>
            <a:r>
              <a:rPr lang="fr-FR" sz="1050" dirty="0">
                <a:ea typeface="MS Mincho" pitchFamily="49" charset="-128"/>
              </a:rPr>
              <a:t>) [AA] : les développeurs devraient s’y conformer sous peine de rendre l’accès difficile à certains groupes (</a:t>
            </a:r>
            <a:r>
              <a:rPr lang="fr-FR" sz="1050" dirty="0" err="1">
                <a:ea typeface="MS Mincho" pitchFamily="49" charset="-128"/>
              </a:rPr>
              <a:t>niv</a:t>
            </a:r>
            <a:r>
              <a:rPr lang="fr-FR" sz="1050" dirty="0">
                <a:ea typeface="MS Mincho" pitchFamily="49" charset="-128"/>
              </a:rPr>
              <a:t>. mini USA). </a:t>
            </a:r>
          </a:p>
          <a:p>
            <a:pPr marL="195167" indent="-195167">
              <a:buFontTx/>
              <a:buAutoNum type="arabicPeriod"/>
            </a:pPr>
            <a:r>
              <a:rPr lang="fr-FR" sz="1050" dirty="0">
                <a:ea typeface="MS Mincho" pitchFamily="49" charset="-128"/>
              </a:rPr>
              <a:t> l’utile (</a:t>
            </a:r>
            <a:r>
              <a:rPr lang="fr-FR" sz="1050" dirty="0" err="1">
                <a:ea typeface="MS Mincho" pitchFamily="49" charset="-128"/>
              </a:rPr>
              <a:t>may</a:t>
            </a:r>
            <a:r>
              <a:rPr lang="fr-FR" sz="1050" dirty="0">
                <a:ea typeface="MS Mincho" pitchFamily="49" charset="-128"/>
              </a:rPr>
              <a:t>) [AAA] : les développeurs peuvent s’y conformer pour faciliter l’accès de leur site à certains groupes de personnes</a:t>
            </a:r>
          </a:p>
          <a:p>
            <a:pPr marL="195167" indent="-195167"/>
            <a:endParaRPr lang="fr-FR" sz="1050" dirty="0">
              <a:ea typeface="MS Mincho" pitchFamily="49" charset="-128"/>
            </a:endParaRPr>
          </a:p>
          <a:p>
            <a:pPr marL="195167" indent="-195167"/>
            <a:r>
              <a:rPr lang="fr-FR" sz="1050" dirty="0">
                <a:ea typeface="MS Mincho" pitchFamily="49" charset="-128"/>
              </a:rPr>
              <a:t>Un des critères de niveau A, par exemple, est le respect de HTML4.01 strict</a:t>
            </a:r>
          </a:p>
          <a:p>
            <a:pPr marL="195167" indent="-195167"/>
            <a:endParaRPr lang="fr-FR" sz="1050" dirty="0">
              <a:ea typeface="MS Mincho" pitchFamily="49" charset="-128"/>
            </a:endParaRPr>
          </a:p>
          <a:p>
            <a:pPr marL="195167" indent="-195167"/>
            <a:r>
              <a:rPr lang="fr-FR" sz="1050" dirty="0">
                <a:ea typeface="MS Mincho" pitchFamily="49" charset="-128"/>
              </a:rPr>
              <a:t>Des outils tels que </a:t>
            </a:r>
            <a:r>
              <a:rPr lang="fr-FR" sz="1050" dirty="0" err="1">
                <a:ea typeface="MS Mincho" pitchFamily="49" charset="-128"/>
              </a:rPr>
              <a:t>Watchfire</a:t>
            </a:r>
            <a:r>
              <a:rPr lang="fr-FR" sz="1050" dirty="0">
                <a:ea typeface="MS Mincho" pitchFamily="49" charset="-128"/>
              </a:rPr>
              <a:t> </a:t>
            </a:r>
            <a:r>
              <a:rPr lang="fr-FR" sz="1050" dirty="0" err="1">
                <a:ea typeface="MS Mincho" pitchFamily="49" charset="-128"/>
              </a:rPr>
              <a:t>WebXACT</a:t>
            </a:r>
            <a:r>
              <a:rPr lang="fr-FR" sz="105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50" dirty="0" err="1">
                <a:ea typeface="MS Mincho" pitchFamily="49" charset="-128"/>
              </a:rPr>
              <a:t>Accessibility</a:t>
            </a:r>
            <a:r>
              <a:rPr lang="fr-FR" sz="1050" dirty="0">
                <a:ea typeface="MS Mincho" pitchFamily="49" charset="-128"/>
              </a:rPr>
              <a:t> Edition » (anciennement « </a:t>
            </a:r>
            <a:r>
              <a:rPr lang="fr-FR" sz="1050" dirty="0" err="1">
                <a:ea typeface="MS Mincho" pitchFamily="49" charset="-128"/>
              </a:rPr>
              <a:t>WebXM</a:t>
            </a:r>
            <a:r>
              <a:rPr lang="fr-FR" sz="1050" dirty="0">
                <a:ea typeface="MS Mincho" pitchFamily="49" charset="-128"/>
              </a:rPr>
              <a:t> </a:t>
            </a:r>
            <a:r>
              <a:rPr lang="fr-FR" sz="1050" dirty="0" err="1">
                <a:ea typeface="MS Mincho" pitchFamily="49" charset="-128"/>
              </a:rPr>
              <a:t>Accessibility</a:t>
            </a:r>
            <a:r>
              <a:rPr lang="fr-FR" sz="1050" dirty="0">
                <a:ea typeface="MS Mincho" pitchFamily="49" charset="-128"/>
              </a:rPr>
              <a:t> Module »).</a:t>
            </a:r>
            <a:endParaRPr lang="fr-FR" sz="1050" dirty="0"/>
          </a:p>
        </p:txBody>
      </p:sp>
    </p:spTree>
    <p:extLst>
      <p:ext uri="{BB962C8B-B14F-4D97-AF65-F5344CB8AC3E}">
        <p14:creationId xmlns:p14="http://schemas.microsoft.com/office/powerpoint/2010/main" val="216271205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200</a:t>
            </a:fld>
            <a:endParaRPr lang="fr-FR"/>
          </a:p>
        </p:txBody>
      </p:sp>
    </p:spTree>
    <p:extLst>
      <p:ext uri="{BB962C8B-B14F-4D97-AF65-F5344CB8AC3E}">
        <p14:creationId xmlns:p14="http://schemas.microsoft.com/office/powerpoint/2010/main" val="388536215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44617436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049989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03345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95167" indent="-195167"/>
            <a:endParaRPr lang="fr-FR" dirty="0"/>
          </a:p>
        </p:txBody>
      </p:sp>
    </p:spTree>
    <p:extLst>
      <p:ext uri="{BB962C8B-B14F-4D97-AF65-F5344CB8AC3E}">
        <p14:creationId xmlns:p14="http://schemas.microsoft.com/office/powerpoint/2010/main" val="398930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p:spPr>
        <p:txBody>
          <a:bodyPr/>
          <a:lstStyle/>
          <a:p>
            <a:pPr eaLnBrk="1" hangingPunct="1"/>
            <a:r>
              <a:rPr lang="fr-FR" sz="1050" b="1" dirty="0"/>
              <a:t>Pour avoir une vue d'ensemble sur les </a:t>
            </a:r>
            <a:r>
              <a:rPr lang="fr-FR" sz="1050" b="1" dirty="0" err="1"/>
              <a:t>Parsers</a:t>
            </a:r>
            <a:r>
              <a:rPr lang="fr-FR" sz="1050" b="1" dirty="0"/>
              <a:t> :</a:t>
            </a:r>
          </a:p>
          <a:p>
            <a:pPr eaLnBrk="1" hangingPunct="1"/>
            <a:r>
              <a:rPr lang="fr-FR" sz="1050" dirty="0"/>
              <a:t>http://www.xml.com/pub/rg/XML_Parsers</a:t>
            </a:r>
          </a:p>
        </p:txBody>
      </p:sp>
    </p:spTree>
    <p:extLst>
      <p:ext uri="{BB962C8B-B14F-4D97-AF65-F5344CB8AC3E}">
        <p14:creationId xmlns:p14="http://schemas.microsoft.com/office/powerpoint/2010/main" val="1389103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r>
              <a:rPr lang="fr-FR" sz="1050" b="1" dirty="0"/>
              <a:t>Pour en savoir plus :</a:t>
            </a:r>
          </a:p>
          <a:p>
            <a:pPr eaLnBrk="1" hangingPunct="1"/>
            <a:r>
              <a:rPr lang="fr-FR" sz="1050" dirty="0"/>
              <a:t>http://www.Altova.com/XMLSpy</a:t>
            </a:r>
          </a:p>
          <a:p>
            <a:pPr eaLnBrk="1" hangingPunct="1"/>
            <a:r>
              <a:rPr lang="fr-FR" sz="1050" dirty="0"/>
              <a:t>http://www.oxygenxml.com</a:t>
            </a:r>
          </a:p>
          <a:p>
            <a:pPr eaLnBrk="1" hangingPunct="1"/>
            <a:r>
              <a:rPr lang="fr-FR" sz="1050" dirty="0"/>
              <a:t>http://www.editix.com</a:t>
            </a:r>
          </a:p>
          <a:p>
            <a:pPr eaLnBrk="1" hangingPunct="1"/>
            <a:r>
              <a:rPr lang="fr-FR" sz="1050" dirty="0"/>
              <a:t>http://www.liquid-technologies.com</a:t>
            </a:r>
          </a:p>
          <a:p>
            <a:pPr eaLnBrk="1" hangingPunct="1"/>
            <a:r>
              <a:rPr lang="fr-FR" sz="1050" dirty="0"/>
              <a:t>http://www.dmoz.org/Computers/Data_Formats/Markup_Languages/XML/Tools/Editors/Basic_Editors</a:t>
            </a:r>
            <a:r>
              <a:rPr lang="fr-FR" dirty="0"/>
              <a:t>/</a:t>
            </a:r>
          </a:p>
        </p:txBody>
      </p:sp>
    </p:spTree>
    <p:extLst>
      <p:ext uri="{BB962C8B-B14F-4D97-AF65-F5344CB8AC3E}">
        <p14:creationId xmlns:p14="http://schemas.microsoft.com/office/powerpoint/2010/main" val="2350466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Adresse de téléchargement : https://eclipse.org/downloads/</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24</a:t>
            </a:fld>
            <a:endParaRPr lang="fr-FR"/>
          </a:p>
        </p:txBody>
      </p:sp>
    </p:spTree>
    <p:extLst>
      <p:ext uri="{BB962C8B-B14F-4D97-AF65-F5344CB8AC3E}">
        <p14:creationId xmlns:p14="http://schemas.microsoft.com/office/powerpoint/2010/main" val="1277263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7000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105503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04350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28</a:t>
            </a:fld>
            <a:endParaRPr lang="fr-FR"/>
          </a:p>
        </p:txBody>
      </p:sp>
    </p:spTree>
    <p:extLst>
      <p:ext uri="{BB962C8B-B14F-4D97-AF65-F5344CB8AC3E}">
        <p14:creationId xmlns:p14="http://schemas.microsoft.com/office/powerpoint/2010/main" val="125674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29</a:t>
            </a:fld>
            <a:endParaRPr lang="fr-FR"/>
          </a:p>
        </p:txBody>
      </p:sp>
    </p:spTree>
    <p:extLst>
      <p:ext uri="{BB962C8B-B14F-4D97-AF65-F5344CB8AC3E}">
        <p14:creationId xmlns:p14="http://schemas.microsoft.com/office/powerpoint/2010/main" val="20941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a:t>
            </a:fld>
            <a:endParaRPr lang="fr-FR"/>
          </a:p>
        </p:txBody>
      </p:sp>
    </p:spTree>
    <p:extLst>
      <p:ext uri="{BB962C8B-B14F-4D97-AF65-F5344CB8AC3E}">
        <p14:creationId xmlns:p14="http://schemas.microsoft.com/office/powerpoint/2010/main" val="238118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3594609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2467383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55813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352515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92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1403650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3836436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969287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2477090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38</a:t>
            </a:fld>
            <a:endParaRPr lang="fr-FR"/>
          </a:p>
        </p:txBody>
      </p:sp>
    </p:spTree>
    <p:extLst>
      <p:ext uri="{BB962C8B-B14F-4D97-AF65-F5344CB8AC3E}">
        <p14:creationId xmlns:p14="http://schemas.microsoft.com/office/powerpoint/2010/main" val="2269667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39</a:t>
            </a:fld>
            <a:endParaRPr lang="fr-FR"/>
          </a:p>
        </p:txBody>
      </p:sp>
    </p:spTree>
    <p:extLst>
      <p:ext uri="{BB962C8B-B14F-4D97-AF65-F5344CB8AC3E}">
        <p14:creationId xmlns:p14="http://schemas.microsoft.com/office/powerpoint/2010/main" val="53170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40</a:t>
            </a:fld>
            <a:endParaRPr lang="fr-FR"/>
          </a:p>
        </p:txBody>
      </p:sp>
    </p:spTree>
    <p:extLst>
      <p:ext uri="{BB962C8B-B14F-4D97-AF65-F5344CB8AC3E}">
        <p14:creationId xmlns:p14="http://schemas.microsoft.com/office/powerpoint/2010/main" val="1429005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41</a:t>
            </a:fld>
            <a:endParaRPr lang="fr-FR"/>
          </a:p>
        </p:txBody>
      </p:sp>
    </p:spTree>
    <p:extLst>
      <p:ext uri="{BB962C8B-B14F-4D97-AF65-F5344CB8AC3E}">
        <p14:creationId xmlns:p14="http://schemas.microsoft.com/office/powerpoint/2010/main" val="3570466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42</a:t>
            </a:fld>
            <a:endParaRPr lang="fr-FR"/>
          </a:p>
        </p:txBody>
      </p:sp>
    </p:spTree>
    <p:extLst>
      <p:ext uri="{BB962C8B-B14F-4D97-AF65-F5344CB8AC3E}">
        <p14:creationId xmlns:p14="http://schemas.microsoft.com/office/powerpoint/2010/main" val="3362584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43</a:t>
            </a:fld>
            <a:endParaRPr lang="fr-FR"/>
          </a:p>
        </p:txBody>
      </p:sp>
    </p:spTree>
    <p:extLst>
      <p:ext uri="{BB962C8B-B14F-4D97-AF65-F5344CB8AC3E}">
        <p14:creationId xmlns:p14="http://schemas.microsoft.com/office/powerpoint/2010/main" val="22505327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44</a:t>
            </a:fld>
            <a:endParaRPr lang="fr-FR"/>
          </a:p>
        </p:txBody>
      </p:sp>
    </p:spTree>
    <p:extLst>
      <p:ext uri="{BB962C8B-B14F-4D97-AF65-F5344CB8AC3E}">
        <p14:creationId xmlns:p14="http://schemas.microsoft.com/office/powerpoint/2010/main" val="841823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45</a:t>
            </a:fld>
            <a:endParaRPr lang="fr-FR"/>
          </a:p>
        </p:txBody>
      </p:sp>
    </p:spTree>
    <p:extLst>
      <p:ext uri="{BB962C8B-B14F-4D97-AF65-F5344CB8AC3E}">
        <p14:creationId xmlns:p14="http://schemas.microsoft.com/office/powerpoint/2010/main" val="2406902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46</a:t>
            </a:fld>
            <a:endParaRPr lang="fr-FR"/>
          </a:p>
        </p:txBody>
      </p:sp>
    </p:spTree>
    <p:extLst>
      <p:ext uri="{BB962C8B-B14F-4D97-AF65-F5344CB8AC3E}">
        <p14:creationId xmlns:p14="http://schemas.microsoft.com/office/powerpoint/2010/main" val="1718398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47</a:t>
            </a:fld>
            <a:endParaRPr lang="fr-FR"/>
          </a:p>
        </p:txBody>
      </p:sp>
    </p:spTree>
    <p:extLst>
      <p:ext uri="{BB962C8B-B14F-4D97-AF65-F5344CB8AC3E}">
        <p14:creationId xmlns:p14="http://schemas.microsoft.com/office/powerpoint/2010/main" val="2636995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942152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49</a:t>
            </a:fld>
            <a:endParaRPr lang="fr-FR"/>
          </a:p>
        </p:txBody>
      </p:sp>
    </p:spTree>
    <p:extLst>
      <p:ext uri="{BB962C8B-B14F-4D97-AF65-F5344CB8AC3E}">
        <p14:creationId xmlns:p14="http://schemas.microsoft.com/office/powerpoint/2010/main" val="283912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50</a:t>
            </a:fld>
            <a:endParaRPr lang="fr-FR"/>
          </a:p>
        </p:txBody>
      </p:sp>
    </p:spTree>
    <p:extLst>
      <p:ext uri="{BB962C8B-B14F-4D97-AF65-F5344CB8AC3E}">
        <p14:creationId xmlns:p14="http://schemas.microsoft.com/office/powerpoint/2010/main" val="23262343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51</a:t>
            </a:fld>
            <a:endParaRPr lang="fr-FR"/>
          </a:p>
        </p:txBody>
      </p:sp>
    </p:spTree>
    <p:extLst>
      <p:ext uri="{BB962C8B-B14F-4D97-AF65-F5344CB8AC3E}">
        <p14:creationId xmlns:p14="http://schemas.microsoft.com/office/powerpoint/2010/main" val="30265214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52</a:t>
            </a:fld>
            <a:endParaRPr lang="fr-FR"/>
          </a:p>
        </p:txBody>
      </p:sp>
    </p:spTree>
    <p:extLst>
      <p:ext uri="{BB962C8B-B14F-4D97-AF65-F5344CB8AC3E}">
        <p14:creationId xmlns:p14="http://schemas.microsoft.com/office/powerpoint/2010/main" val="31840065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75625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54</a:t>
            </a:fld>
            <a:endParaRPr lang="fr-FR"/>
          </a:p>
        </p:txBody>
      </p:sp>
    </p:spTree>
    <p:extLst>
      <p:ext uri="{BB962C8B-B14F-4D97-AF65-F5344CB8AC3E}">
        <p14:creationId xmlns:p14="http://schemas.microsoft.com/office/powerpoint/2010/main" val="622279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p:spPr>
        <p:txBody>
          <a:bodyPr/>
          <a:lstStyle/>
          <a:p>
            <a:pPr eaLnBrk="1" hangingPunct="1"/>
            <a:r>
              <a:rPr lang="fr-FR" sz="1050" b="1" dirty="0"/>
              <a:t>Précisions : </a:t>
            </a:r>
            <a:r>
              <a:rPr lang="fr-FR" sz="1050" dirty="0"/>
              <a:t>Dans XPath la position n’est pas un index, la 1ère position est donc 1 (first() n’existe pas). Notez que le code « &lt;xsl:if test="position()=last()"&gt; » ajouté est d’une simplicité enfantine.</a:t>
            </a:r>
          </a:p>
          <a:p>
            <a:pPr eaLnBrk="1" hangingPunct="1"/>
            <a:endParaRPr lang="fr-FR" sz="1050" dirty="0"/>
          </a:p>
        </p:txBody>
      </p:sp>
    </p:spTree>
    <p:extLst>
      <p:ext uri="{BB962C8B-B14F-4D97-AF65-F5344CB8AC3E}">
        <p14:creationId xmlns:p14="http://schemas.microsoft.com/office/powerpoint/2010/main" val="1714730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0020703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p:spPr>
        <p:txBody>
          <a:bodyPr/>
          <a:lstStyle/>
          <a:p>
            <a:pPr eaLnBrk="1" hangingPunct="1"/>
            <a:r>
              <a:rPr lang="fr-FR" sz="1050" b="1" dirty="0"/>
              <a:t>Exemple d'utilisation d'un axe en XSL-T :</a:t>
            </a:r>
          </a:p>
          <a:p>
            <a:pPr eaLnBrk="1" hangingPunct="1"/>
            <a:r>
              <a:rPr lang="fr-FR" sz="1050" dirty="0">
                <a:cs typeface="Times New Roman" pitchFamily="18" charset="0"/>
              </a:rPr>
              <a:t>&lt;xsl:value-of select="</a:t>
            </a:r>
            <a:r>
              <a:rPr lang="fr-FR" sz="1050" dirty="0" err="1">
                <a:cs typeface="Times New Roman" pitchFamily="18" charset="0"/>
              </a:rPr>
              <a:t>bibliotheque</a:t>
            </a:r>
            <a:r>
              <a:rPr lang="fr-FR" sz="1050" dirty="0">
                <a:cs typeface="Times New Roman" pitchFamily="18" charset="0"/>
              </a:rPr>
              <a:t>/livre//chapitre[1]/</a:t>
            </a:r>
            <a:r>
              <a:rPr lang="fr-FR" sz="1050" dirty="0" err="1">
                <a:cs typeface="Times New Roman" pitchFamily="18" charset="0"/>
              </a:rPr>
              <a:t>following</a:t>
            </a:r>
            <a:r>
              <a:rPr lang="fr-FR" sz="1050" dirty="0">
                <a:cs typeface="Times New Roman" pitchFamily="18" charset="0"/>
              </a:rPr>
              <a:t>-sibling::*[1]" /&gt;</a:t>
            </a:r>
            <a:r>
              <a:rPr lang="fr-FR" sz="1050" dirty="0"/>
              <a:t> </a:t>
            </a:r>
          </a:p>
          <a:p>
            <a:pPr eaLnBrk="1" hangingPunct="1"/>
            <a:r>
              <a:rPr lang="fr-FR" sz="1050" dirty="0"/>
              <a:t>/</a:t>
            </a:r>
          </a:p>
        </p:txBody>
      </p:sp>
    </p:spTree>
    <p:extLst>
      <p:ext uri="{BB962C8B-B14F-4D97-AF65-F5344CB8AC3E}">
        <p14:creationId xmlns:p14="http://schemas.microsoft.com/office/powerpoint/2010/main" val="40443801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58</a:t>
            </a:fld>
            <a:endParaRPr lang="fr-FR"/>
          </a:p>
        </p:txBody>
      </p:sp>
    </p:spTree>
    <p:extLst>
      <p:ext uri="{BB962C8B-B14F-4D97-AF65-F5344CB8AC3E}">
        <p14:creationId xmlns:p14="http://schemas.microsoft.com/office/powerpoint/2010/main" val="16641058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59</a:t>
            </a:fld>
            <a:endParaRPr lang="fr-FR"/>
          </a:p>
        </p:txBody>
      </p:sp>
    </p:spTree>
    <p:extLst>
      <p:ext uri="{BB962C8B-B14F-4D97-AF65-F5344CB8AC3E}">
        <p14:creationId xmlns:p14="http://schemas.microsoft.com/office/powerpoint/2010/main" val="441062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1082614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La gestion du temps </a:t>
            </a:r>
            <a:r>
              <a:rPr lang="fr-FR" b="1" u="sng" dirty="0"/>
              <a:t>des</a:t>
            </a:r>
            <a:r>
              <a:rPr lang="fr-FR" b="1" u="sng" baseline="0" dirty="0"/>
              <a:t> </a:t>
            </a:r>
            <a:r>
              <a:rPr lang="fr-FR" b="1" u="sng" baseline="0" dirty="0" err="1"/>
              <a:t>Xpath</a:t>
            </a:r>
            <a:r>
              <a:rPr lang="fr-FR" b="1" u="sng" baseline="0" dirty="0"/>
              <a:t> 2.0</a:t>
            </a:r>
            <a:endParaRPr lang="fr-FR" b="1" u="sng"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61</a:t>
            </a:fld>
            <a:endParaRPr lang="fr-FR"/>
          </a:p>
        </p:txBody>
      </p:sp>
    </p:spTree>
    <p:extLst>
      <p:ext uri="{BB962C8B-B14F-4D97-AF65-F5344CB8AC3E}">
        <p14:creationId xmlns:p14="http://schemas.microsoft.com/office/powerpoint/2010/main" val="2029272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62</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64</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65</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66</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67</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68</a:t>
            </a:fld>
            <a:endParaRPr lang="fr-FR"/>
          </a:p>
        </p:txBody>
      </p:sp>
    </p:spTree>
    <p:extLst>
      <p:ext uri="{BB962C8B-B14F-4D97-AF65-F5344CB8AC3E}">
        <p14:creationId xmlns:p14="http://schemas.microsoft.com/office/powerpoint/2010/main" val="33979368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69</a:t>
            </a:fld>
            <a:endParaRPr lang="fr-FR"/>
          </a:p>
        </p:txBody>
      </p:sp>
    </p:spTree>
    <p:extLst>
      <p:ext uri="{BB962C8B-B14F-4D97-AF65-F5344CB8AC3E}">
        <p14:creationId xmlns:p14="http://schemas.microsoft.com/office/powerpoint/2010/main" val="1840290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43941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70</a:t>
            </a:fld>
            <a:endParaRPr lang="fr-FR"/>
          </a:p>
        </p:txBody>
      </p:sp>
    </p:spTree>
    <p:extLst>
      <p:ext uri="{BB962C8B-B14F-4D97-AF65-F5344CB8AC3E}">
        <p14:creationId xmlns:p14="http://schemas.microsoft.com/office/powerpoint/2010/main" val="982578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71</a:t>
            </a:fld>
            <a:endParaRPr lang="fr-FR"/>
          </a:p>
        </p:txBody>
      </p:sp>
    </p:spTree>
    <p:extLst>
      <p:ext uri="{BB962C8B-B14F-4D97-AF65-F5344CB8AC3E}">
        <p14:creationId xmlns:p14="http://schemas.microsoft.com/office/powerpoint/2010/main" val="803598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p:spPr>
        <p:txBody>
          <a:bodyPr/>
          <a:lstStyle/>
          <a:p>
            <a:pPr eaLnBrk="1" hangingPunct="1"/>
            <a:r>
              <a:rPr lang="fr-FR" sz="1050" b="1" dirty="0"/>
              <a:t>Précisions sur le XSL-T : </a:t>
            </a:r>
            <a:r>
              <a:rPr lang="fr-FR" sz="1050" dirty="0">
                <a:ea typeface="MS Mincho"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eaLnBrk="1" hangingPunct="1"/>
            <a:endParaRPr lang="fr-FR" sz="1050" dirty="0">
              <a:ea typeface="MS Mincho" pitchFamily="49" charset="-128"/>
            </a:endParaRPr>
          </a:p>
          <a:p>
            <a:pPr eaLnBrk="1" hangingPunct="1"/>
            <a:r>
              <a:rPr lang="fr-FR" sz="1050" dirty="0">
                <a:ea typeface="MS Mincho"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eaLnBrk="1" hangingPunct="1"/>
            <a:endParaRPr lang="fr-FR" sz="1050" dirty="0">
              <a:ea typeface="MS Mincho" pitchFamily="49" charset="-128"/>
            </a:endParaRPr>
          </a:p>
          <a:p>
            <a:pPr eaLnBrk="1" hangingPunct="1"/>
            <a:r>
              <a:rPr lang="fr-FR" sz="1050" dirty="0">
                <a:ea typeface="MS Mincho" pitchFamily="49" charset="-128"/>
              </a:rPr>
              <a:t>Il se sert de XPath (langage basé sur XML) pour identifier les branches des arbres XML (+ calculs et fonctionnalités) et de </a:t>
            </a:r>
            <a:r>
              <a:rPr lang="fr-FR" sz="1050" dirty="0" err="1">
                <a:ea typeface="MS Mincho" pitchFamily="49" charset="-128"/>
              </a:rPr>
              <a:t>XQuery</a:t>
            </a:r>
            <a:r>
              <a:rPr lang="fr-FR" sz="1050" dirty="0">
                <a:ea typeface="MS Mincho" pitchFamily="49" charset="-128"/>
              </a:rPr>
              <a:t> un langage de requêtes similaire à SQL créé pour manipuler de grandes collections de données XML et des sources de données pouvant être perçues comme du XML (ex: SGBDR).</a:t>
            </a:r>
          </a:p>
          <a:p>
            <a:pPr eaLnBrk="1" hangingPunct="1"/>
            <a:endParaRPr lang="fr-FR" sz="1050" dirty="0">
              <a:ea typeface="MS Mincho" pitchFamily="49" charset="-128"/>
            </a:endParaRPr>
          </a:p>
          <a:p>
            <a:pPr eaLnBrk="1" hangingPunct="1"/>
            <a:r>
              <a:rPr lang="fr-FR" sz="1050" dirty="0">
                <a:ea typeface="MS Mincho" pitchFamily="49" charset="-128"/>
              </a:rPr>
              <a:t>Il existe des processeurs XSLT côté client (ex: MS IE intègre depuis 1999 un processeur XSLT conforme aux spécifications du W3C) ou côté serveur (ex: Oracle XML </a:t>
            </a:r>
            <a:r>
              <a:rPr lang="fr-FR" sz="1050" dirty="0" err="1">
                <a:ea typeface="MS Mincho" pitchFamily="49" charset="-128"/>
              </a:rPr>
              <a:t>parser</a:t>
            </a:r>
            <a:r>
              <a:rPr lang="fr-FR" sz="1050" dirty="0">
                <a:ea typeface="MS Mincho" pitchFamily="49" charset="-128"/>
              </a:rPr>
              <a:t>).</a:t>
            </a:r>
          </a:p>
          <a:p>
            <a:pPr eaLnBrk="1" hangingPunct="1"/>
            <a:endParaRPr lang="fr-FR" sz="1050" dirty="0"/>
          </a:p>
          <a:p>
            <a:pPr eaLnBrk="1" hangingPunct="1"/>
            <a:r>
              <a:rPr lang="fr-FR" sz="1050" dirty="0"/>
              <a:t>XSLT </a:t>
            </a:r>
            <a:r>
              <a:rPr lang="fr-FR" sz="1050" dirty="0">
                <a:ea typeface="MS Mincho" pitchFamily="49" charset="-128"/>
              </a:rPr>
              <a:t>est maintenu par le W3C</a:t>
            </a:r>
            <a:endParaRPr lang="fr-FR" sz="1050" dirty="0"/>
          </a:p>
        </p:txBody>
      </p:sp>
    </p:spTree>
    <p:extLst>
      <p:ext uri="{BB962C8B-B14F-4D97-AF65-F5344CB8AC3E}">
        <p14:creationId xmlns:p14="http://schemas.microsoft.com/office/powerpoint/2010/main" val="35203968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73</a:t>
            </a:fld>
            <a:endParaRPr lang="fr-FR"/>
          </a:p>
        </p:txBody>
      </p:sp>
    </p:spTree>
    <p:extLst>
      <p:ext uri="{BB962C8B-B14F-4D97-AF65-F5344CB8AC3E}">
        <p14:creationId xmlns:p14="http://schemas.microsoft.com/office/powerpoint/2010/main" val="5408517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74</a:t>
            </a:fld>
            <a:endParaRPr lang="fr-FR"/>
          </a:p>
        </p:txBody>
      </p:sp>
    </p:spTree>
    <p:extLst>
      <p:ext uri="{BB962C8B-B14F-4D97-AF65-F5344CB8AC3E}">
        <p14:creationId xmlns:p14="http://schemas.microsoft.com/office/powerpoint/2010/main" val="18148510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noFill/>
        </p:spPr>
        <p:txBody>
          <a:bodyPr/>
          <a:lstStyle/>
          <a:p>
            <a:pPr eaLnBrk="1" hangingPunct="1"/>
            <a:r>
              <a:rPr lang="fr-FR" sz="1050" b="1" dirty="0"/>
              <a:t>Pour en savoir plus sur </a:t>
            </a:r>
            <a:r>
              <a:rPr lang="fr-FR" sz="1050" b="1" dirty="0" err="1"/>
              <a:t>Altova</a:t>
            </a:r>
            <a:r>
              <a:rPr lang="fr-FR" sz="1050" b="1" dirty="0"/>
              <a:t> </a:t>
            </a:r>
            <a:r>
              <a:rPr lang="fr-FR" sz="1050" b="1" dirty="0" err="1"/>
              <a:t>StyleVision</a:t>
            </a:r>
            <a:r>
              <a:rPr lang="fr-FR" sz="1050" b="1" dirty="0"/>
              <a:t> :</a:t>
            </a:r>
          </a:p>
          <a:p>
            <a:pPr eaLnBrk="1" hangingPunct="1"/>
            <a:r>
              <a:rPr lang="fr-FR" sz="1050" dirty="0"/>
              <a:t>http://www.altova.com/products/stylevision/xslt_stylesheet_designer.html</a:t>
            </a:r>
          </a:p>
        </p:txBody>
      </p:sp>
    </p:spTree>
    <p:extLst>
      <p:ext uri="{BB962C8B-B14F-4D97-AF65-F5344CB8AC3E}">
        <p14:creationId xmlns:p14="http://schemas.microsoft.com/office/powerpoint/2010/main" val="36569935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11031619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2845947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a:t>
            </a:r>
            <a:r>
              <a:rPr lang="fr-FR" sz="1050" b="1" dirty="0" err="1"/>
              <a:t>apply</a:t>
            </a:r>
            <a:r>
              <a:rPr lang="fr-FR" sz="1050" b="1" dirty="0"/>
              <a:t>-</a:t>
            </a:r>
            <a:r>
              <a:rPr lang="fr-FR" sz="1050" b="1" dirty="0" err="1"/>
              <a:t>templates</a:t>
            </a:r>
            <a:r>
              <a:rPr lang="fr-FR" sz="1050" b="1" dirty="0"/>
              <a:t> :</a:t>
            </a:r>
          </a:p>
          <a:p>
            <a:pPr eaLnBrk="1" hangingPunct="1"/>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version="1.0" </a:t>
            </a:r>
            <a:r>
              <a:rPr lang="fr-FR" sz="1050" dirty="0" err="1"/>
              <a:t>xmlns:xsl</a:t>
            </a:r>
            <a:r>
              <a:rPr lang="fr-FR" sz="1050" dirty="0"/>
              <a:t>="http://www.w3.org/1999/XSL/Transform"&gt;</a:t>
            </a:r>
            <a:br>
              <a:rPr lang="fr-FR" sz="1050" dirty="0"/>
            </a:br>
            <a:r>
              <a:rPr lang="fr-FR" sz="1050" dirty="0"/>
              <a:t>&lt;</a:t>
            </a:r>
            <a:r>
              <a:rPr lang="fr-FR" sz="1050" dirty="0" err="1"/>
              <a:t>xsl:output</a:t>
            </a:r>
            <a:r>
              <a:rPr lang="fr-FR" sz="1050" dirty="0"/>
              <a:t> type="html" </a:t>
            </a:r>
            <a:r>
              <a:rPr lang="fr-FR" sz="1050" dirty="0" err="1"/>
              <a:t>doctype</a:t>
            </a:r>
            <a:r>
              <a:rPr lang="fr-FR" sz="1050" dirty="0"/>
              <a:t>="…"&gt;</a:t>
            </a:r>
            <a:br>
              <a:rPr lang="fr-FR" sz="1050" dirty="0"/>
            </a:br>
            <a:endParaRPr lang="fr-FR" sz="1050" dirty="0"/>
          </a:p>
          <a:p>
            <a:pPr eaLnBrk="1" hangingPunct="1"/>
            <a:r>
              <a:rPr lang="fr-FR" sz="1050" dirty="0"/>
              <a:t>&lt;</a:t>
            </a:r>
            <a:r>
              <a:rPr lang="fr-FR" sz="1050" dirty="0" err="1"/>
              <a:t>xsl:template</a:t>
            </a:r>
            <a:r>
              <a:rPr lang="fr-FR" sz="1050" dirty="0"/>
              <a:t> match="/"&gt;</a:t>
            </a:r>
            <a:br>
              <a:rPr lang="fr-FR" sz="1050" dirty="0"/>
            </a:br>
            <a:r>
              <a:rPr lang="fr-FR" sz="1050" dirty="0"/>
              <a:t>&lt;html&gt;</a:t>
            </a:r>
            <a:br>
              <a:rPr lang="fr-FR" sz="1050" dirty="0"/>
            </a:br>
            <a:r>
              <a:rPr lang="fr-FR" sz="1050" dirty="0"/>
              <a:t>  &lt;</a:t>
            </a:r>
            <a:r>
              <a:rPr lang="fr-FR" sz="1050" dirty="0" err="1"/>
              <a:t>head</a:t>
            </a:r>
            <a:r>
              <a:rPr lang="fr-FR" sz="1050" dirty="0"/>
              <a:t>&gt; … &lt;/</a:t>
            </a:r>
            <a:r>
              <a:rPr lang="fr-FR" sz="1050" dirty="0" err="1"/>
              <a:t>head</a:t>
            </a:r>
            <a:r>
              <a:rPr lang="fr-FR" sz="1050" dirty="0"/>
              <a:t>&gt;</a:t>
            </a:r>
            <a:br>
              <a:rPr lang="fr-FR" sz="1050" dirty="0"/>
            </a:br>
            <a:r>
              <a:rPr lang="fr-FR" sz="1050" dirty="0"/>
              <a:t>  &lt;body&gt;</a:t>
            </a:r>
            <a:br>
              <a:rPr lang="fr-FR" sz="1050" dirty="0"/>
            </a:br>
            <a:r>
              <a:rPr lang="fr-FR" sz="1050" dirty="0"/>
              <a:t>    &lt;</a:t>
            </a:r>
            <a:r>
              <a:rPr lang="fr-FR" sz="1050" dirty="0" err="1"/>
              <a:t>xsl:apply-templates</a:t>
            </a:r>
            <a:r>
              <a:rPr lang="fr-FR" sz="1050" dirty="0"/>
              <a:t>/&gt; </a:t>
            </a:r>
            <a:br>
              <a:rPr lang="fr-FR" sz="1050" dirty="0"/>
            </a:br>
            <a:r>
              <a:rPr lang="fr-FR" sz="1050" dirty="0"/>
              <a:t>  &lt;/body&gt;</a:t>
            </a:r>
            <a:br>
              <a:rPr lang="fr-FR" sz="1050" dirty="0"/>
            </a:br>
            <a:r>
              <a:rPr lang="fr-FR" sz="1050" dirty="0"/>
              <a:t>&lt;/html&gt;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match="personne"&gt;</a:t>
            </a:r>
            <a:br>
              <a:rPr lang="fr-FR" sz="1050" dirty="0"/>
            </a:br>
            <a:r>
              <a:rPr lang="fr-FR" sz="1050" dirty="0"/>
              <a:t>    &lt;p&gt;</a:t>
            </a:r>
            <a:br>
              <a:rPr lang="fr-FR" sz="1050" dirty="0"/>
            </a:br>
            <a:r>
              <a:rPr lang="fr-FR" sz="1050" dirty="0"/>
              <a:t>  &lt;</a:t>
            </a:r>
            <a:r>
              <a:rPr lang="fr-FR" sz="1050" dirty="0" err="1"/>
              <a:t>xsl:apply-templates</a:t>
            </a:r>
            <a:r>
              <a:rPr lang="fr-FR" sz="1050" dirty="0"/>
              <a:t> select="nom"/&gt;</a:t>
            </a:r>
            <a:br>
              <a:rPr lang="fr-FR" sz="1050" dirty="0"/>
            </a:br>
            <a:r>
              <a:rPr lang="fr-FR" sz="1050" dirty="0"/>
              <a:t>  &lt;</a:t>
            </a:r>
            <a:r>
              <a:rPr lang="fr-FR" sz="1050" dirty="0" err="1"/>
              <a:t>xsl:apply-templates</a:t>
            </a:r>
            <a:r>
              <a:rPr lang="fr-FR" sz="1050" dirty="0"/>
              <a:t> select="</a:t>
            </a:r>
            <a:r>
              <a:rPr lang="fr-FR" sz="1050" dirty="0" err="1"/>
              <a:t>prenom</a:t>
            </a:r>
            <a:r>
              <a:rPr lang="fr-FR" sz="1050" dirty="0"/>
              <a:t>"/&gt;</a:t>
            </a:r>
            <a:br>
              <a:rPr lang="fr-FR" sz="1050" dirty="0"/>
            </a:br>
            <a:r>
              <a:rPr lang="fr-FR" sz="1050" dirty="0"/>
              <a:t>    &lt;/p&gt;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match="nom"&gt;</a:t>
            </a:r>
            <a:br>
              <a:rPr lang="fr-FR" sz="1050" dirty="0"/>
            </a:br>
            <a:r>
              <a:rPr lang="fr-FR" sz="1050" dirty="0"/>
              <a:t>      Nom : &lt;</a:t>
            </a:r>
            <a:r>
              <a:rPr lang="fr-FR" sz="1050" dirty="0" err="1"/>
              <a:t>span</a:t>
            </a:r>
            <a:r>
              <a:rPr lang="fr-FR" sz="1050" dirty="0"/>
              <a:t> style="</a:t>
            </a:r>
            <a:r>
              <a:rPr lang="fr-FR" sz="1050" dirty="0" err="1"/>
              <a:t>color</a:t>
            </a:r>
            <a:r>
              <a:rPr lang="fr-FR" sz="1050" dirty="0"/>
              <a:t>:#ff0000"&gt;&lt;xsl:value-of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a:t>
            </a:r>
            <a:r>
              <a:rPr lang="fr-FR" sz="1050" dirty="0" err="1"/>
              <a:t>prenom</a:t>
            </a:r>
            <a:r>
              <a:rPr lang="fr-FR" sz="1050" dirty="0"/>
              <a:t>"&gt;</a:t>
            </a:r>
            <a:br>
              <a:rPr lang="fr-FR" sz="1050" dirty="0"/>
            </a:br>
            <a:r>
              <a:rPr lang="fr-FR" sz="1050" dirty="0"/>
              <a:t>      &lt;</a:t>
            </a:r>
            <a:r>
              <a:rPr lang="fr-FR" sz="1050" dirty="0" err="1"/>
              <a:t>span</a:t>
            </a:r>
            <a:r>
              <a:rPr lang="fr-FR" sz="1050" dirty="0"/>
              <a:t>&gt;&lt;xsl:value-of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xsl:stylesheet</a:t>
            </a:r>
            <a:r>
              <a:rPr lang="fr-FR" sz="1050" dirty="0"/>
              <a:t>&gt;</a:t>
            </a:r>
          </a:p>
        </p:txBody>
      </p:sp>
    </p:spTree>
    <p:extLst>
      <p:ext uri="{BB962C8B-B14F-4D97-AF65-F5344CB8AC3E}">
        <p14:creationId xmlns:p14="http://schemas.microsoft.com/office/powerpoint/2010/main" val="3078204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p:spPr>
        <p:txBody>
          <a:bodyPr/>
          <a:lstStyle/>
          <a:p>
            <a:pPr eaLnBrk="1" hangingPunct="1"/>
            <a:r>
              <a:rPr lang="fr-FR" sz="1050" dirty="0"/>
              <a:t>Les</a:t>
            </a:r>
            <a:r>
              <a:rPr lang="fr-FR" sz="1050" baseline="0" dirty="0"/>
              <a:t> « param » sont souvent utilisés lors de déclaration de template pour définir un paramètres d’entrées d’un template et détruit à la sortie du template</a:t>
            </a:r>
            <a:endParaRPr lang="fr-FR" sz="1050" dirty="0"/>
          </a:p>
        </p:txBody>
      </p:sp>
    </p:spTree>
    <p:extLst>
      <p:ext uri="{BB962C8B-B14F-4D97-AF65-F5344CB8AC3E}">
        <p14:creationId xmlns:p14="http://schemas.microsoft.com/office/powerpoint/2010/main" val="3019239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a:t>
            </a:fld>
            <a:endParaRPr lang="fr-FR"/>
          </a:p>
        </p:txBody>
      </p:sp>
    </p:spTree>
    <p:extLst>
      <p:ext uri="{BB962C8B-B14F-4D97-AF65-F5344CB8AC3E}">
        <p14:creationId xmlns:p14="http://schemas.microsoft.com/office/powerpoint/2010/main" val="968863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80</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81</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587624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1026"/>
          <p:cNvSpPr>
            <a:spLocks noGrp="1" noRot="1" noChangeAspect="1" noChangeArrowheads="1" noTextEdit="1"/>
          </p:cNvSpPr>
          <p:nvPr>
            <p:ph type="sldImg"/>
          </p:nvPr>
        </p:nvSpPr>
        <p:spPr>
          <a:ln/>
        </p:spPr>
      </p:sp>
      <p:sp>
        <p:nvSpPr>
          <p:cNvPr id="408579" name="Rectangle 1027"/>
          <p:cNvSpPr>
            <a:spLocks noGrp="1" noChangeArrowheads="1"/>
          </p:cNvSpPr>
          <p:nvPr>
            <p:ph type="body" idx="1"/>
          </p:nvPr>
        </p:nvSpPr>
        <p:spPr>
          <a:noFill/>
        </p:spPr>
        <p:txBody>
          <a:bodyPr>
            <a:normAutofit/>
          </a:bodyPr>
          <a:lstStyle/>
          <a:p>
            <a:pPr eaLnBrk="1" hangingPunct="1"/>
            <a:r>
              <a:rPr lang="fr-FR" sz="1000" b="1" dirty="0"/>
              <a:t>Exemple de design pattern de XHTML en XSL-T pour MSIE6/7 et MFF2/3 :</a:t>
            </a:r>
          </a:p>
          <a:p>
            <a:pPr eaLnBrk="1" hangingPunct="1"/>
            <a:r>
              <a:rPr lang="fr-FR" sz="1000" dirty="0"/>
              <a:t>&lt;?</a:t>
            </a:r>
            <a:r>
              <a:rPr lang="fr-FR" sz="1000" dirty="0" err="1"/>
              <a:t>xml</a:t>
            </a:r>
            <a:r>
              <a:rPr lang="fr-FR" sz="1000" dirty="0"/>
              <a:t> version="1.0" </a:t>
            </a:r>
            <a:r>
              <a:rPr lang="fr-FR" sz="1000" dirty="0" err="1"/>
              <a:t>encoding</a:t>
            </a:r>
            <a:r>
              <a:rPr lang="fr-FR" sz="1000" dirty="0"/>
              <a:t>="iso-8859-1" ?&gt;</a:t>
            </a:r>
            <a:br>
              <a:rPr lang="fr-FR" sz="1000" dirty="0"/>
            </a:br>
            <a:r>
              <a:rPr lang="fr-FR" sz="1000" dirty="0"/>
              <a:t>&lt;!DOCTYPE </a:t>
            </a:r>
            <a:r>
              <a:rPr lang="fr-FR" sz="1000" dirty="0" err="1"/>
              <a:t>xsl:stylesheet</a:t>
            </a:r>
            <a:r>
              <a:rPr lang="fr-FR" sz="1000" dirty="0"/>
              <a:t> [</a:t>
            </a:r>
            <a:br>
              <a:rPr lang="fr-FR" sz="1000" dirty="0"/>
            </a:br>
            <a:r>
              <a:rPr lang="fr-FR" sz="1000" dirty="0"/>
              <a:t>	&lt;!ENTITY </a:t>
            </a:r>
            <a:r>
              <a:rPr lang="fr-FR" sz="1000" dirty="0" err="1"/>
              <a:t>nbsp</a:t>
            </a:r>
            <a:r>
              <a:rPr lang="fr-FR" sz="1000" dirty="0"/>
              <a:t>   "&amp;#160;"&gt;…</a:t>
            </a:r>
            <a:br>
              <a:rPr lang="fr-FR" sz="1000" dirty="0"/>
            </a:br>
            <a:r>
              <a:rPr lang="fr-FR" sz="1000" dirty="0"/>
              <a:t>	</a:t>
            </a:r>
            <a:r>
              <a:rPr lang="fr-FR" sz="1000" i="1" dirty="0"/>
              <a:t>les imports de ".</a:t>
            </a:r>
            <a:r>
              <a:rPr lang="fr-FR" sz="1000" i="1" dirty="0" err="1"/>
              <a:t>ent</a:t>
            </a:r>
            <a:r>
              <a:rPr lang="fr-FR" sz="1000" i="1" dirty="0"/>
              <a:t>" en entités paramètres ne sont pas supportées par MF</a:t>
            </a:r>
          </a:p>
          <a:p>
            <a:pPr eaLnBrk="1" hangingPunct="1"/>
            <a:r>
              <a:rPr lang="fr-FR" sz="1000" dirty="0"/>
              <a:t>]&gt;</a:t>
            </a:r>
            <a:br>
              <a:rPr lang="fr-FR" sz="1000" dirty="0"/>
            </a:br>
            <a:r>
              <a:rPr lang="fr-FR" sz="1000" dirty="0"/>
              <a:t>&lt;</a:t>
            </a:r>
            <a:r>
              <a:rPr lang="fr-FR" sz="1000" dirty="0" err="1"/>
              <a:t>xsl:stylesheet</a:t>
            </a:r>
            <a:r>
              <a:rPr lang="fr-FR" sz="1000" dirty="0"/>
              <a:t> </a:t>
            </a:r>
            <a:r>
              <a:rPr lang="fr-FR" sz="1000" dirty="0" err="1"/>
              <a:t>xmlns:xsl</a:t>
            </a:r>
            <a:r>
              <a:rPr lang="fr-FR" sz="1000" dirty="0"/>
              <a:t>="http://www.w3.org/1999/XSL/Transform" version="1.0"&gt;</a:t>
            </a:r>
            <a:br>
              <a:rPr lang="fr-FR" sz="1000" dirty="0"/>
            </a:br>
            <a:r>
              <a:rPr lang="fr-FR" sz="1000" dirty="0"/>
              <a:t>&lt;</a:t>
            </a:r>
            <a:r>
              <a:rPr lang="fr-FR" sz="1000" dirty="0" err="1"/>
              <a:t>xsl:output</a:t>
            </a:r>
            <a:r>
              <a:rPr lang="fr-FR" sz="1000" dirty="0"/>
              <a:t> </a:t>
            </a:r>
            <a:r>
              <a:rPr lang="fr-FR" sz="1000" dirty="0" err="1"/>
              <a:t>method</a:t>
            </a:r>
            <a:r>
              <a:rPr lang="fr-FR" sz="1000" dirty="0"/>
              <a:t>="html" </a:t>
            </a:r>
            <a:r>
              <a:rPr lang="fr-FR" sz="1000" dirty="0" err="1"/>
              <a:t>encoding</a:t>
            </a:r>
            <a:r>
              <a:rPr lang="fr-FR" sz="1000" dirty="0"/>
              <a:t>="iso-8859-1" version="1.0" </a:t>
            </a:r>
            <a:r>
              <a:rPr lang="fr-FR" sz="1000" dirty="0" err="1"/>
              <a:t>standalone</a:t>
            </a:r>
            <a:r>
              <a:rPr lang="fr-FR" sz="1000" dirty="0"/>
              <a:t>="no" </a:t>
            </a:r>
            <a:r>
              <a:rPr lang="fr-FR" sz="1000" dirty="0" err="1"/>
              <a:t>doctype</a:t>
            </a:r>
            <a:r>
              <a:rPr lang="fr-FR" sz="1000" dirty="0"/>
              <a:t>-public="-//W3C//DTD XHTML 1.0 Strict//EN" </a:t>
            </a:r>
            <a:r>
              <a:rPr lang="fr-FR" sz="1000" dirty="0" err="1"/>
              <a:t>doctype</a:t>
            </a:r>
            <a:r>
              <a:rPr lang="fr-FR" sz="1000" dirty="0"/>
              <a:t>-system="http://www.w3.org/TR/xhtml1/DTD/xhtml1-strict.dtd"  /&gt;</a:t>
            </a:r>
            <a:br>
              <a:rPr lang="fr-FR" sz="1000" dirty="0"/>
            </a:br>
            <a:br>
              <a:rPr lang="fr-FR" sz="1000" dirty="0"/>
            </a:br>
            <a:r>
              <a:rPr lang="fr-FR" sz="1000" dirty="0"/>
              <a:t>  &lt;</a:t>
            </a:r>
            <a:r>
              <a:rPr lang="fr-FR" sz="1000" dirty="0" err="1"/>
              <a:t>xsl:template</a:t>
            </a:r>
            <a:r>
              <a:rPr lang="fr-FR" sz="1000" dirty="0"/>
              <a:t> match="/"&gt;</a:t>
            </a:r>
            <a:br>
              <a:rPr lang="fr-FR" sz="1000" dirty="0"/>
            </a:br>
            <a:r>
              <a:rPr lang="fr-FR" sz="1000" dirty="0"/>
              <a:t>    &lt;html </a:t>
            </a:r>
            <a:r>
              <a:rPr lang="fr-FR" sz="1000" dirty="0" err="1"/>
              <a:t>xmlns</a:t>
            </a:r>
            <a:r>
              <a:rPr lang="fr-FR" sz="1000" dirty="0"/>
              <a:t>="http://www.w3.org/1999/xhtml"&gt;</a:t>
            </a:r>
            <a:br>
              <a:rPr lang="fr-FR" sz="1000" dirty="0"/>
            </a:br>
            <a:r>
              <a:rPr lang="fr-FR" sz="1000" dirty="0"/>
              <a:t>      &lt;</a:t>
            </a:r>
            <a:r>
              <a:rPr lang="fr-FR" sz="1000" dirty="0" err="1"/>
              <a:t>head</a:t>
            </a:r>
            <a:r>
              <a:rPr lang="fr-FR" sz="1000" dirty="0"/>
              <a:t>&gt;</a:t>
            </a:r>
            <a:br>
              <a:rPr lang="fr-FR" sz="1000" dirty="0"/>
            </a:br>
            <a:r>
              <a:rPr lang="fr-FR" sz="1000" dirty="0"/>
              <a:t>        &lt;</a:t>
            </a:r>
            <a:r>
              <a:rPr lang="fr-FR" sz="1000" dirty="0" err="1"/>
              <a:t>title</a:t>
            </a:r>
            <a:r>
              <a:rPr lang="fr-FR" sz="1000" dirty="0"/>
              <a:t>&gt;Design Pattern XHTML pour XSL-T &lt;/</a:t>
            </a:r>
            <a:r>
              <a:rPr lang="fr-FR" sz="1000" dirty="0" err="1"/>
              <a:t>title</a:t>
            </a:r>
            <a:r>
              <a:rPr lang="fr-FR" sz="1000" dirty="0"/>
              <a:t>&gt;</a:t>
            </a:r>
            <a:br>
              <a:rPr lang="fr-FR" sz="1000" dirty="0"/>
            </a:br>
            <a:r>
              <a:rPr lang="fr-FR" sz="1000" dirty="0"/>
              <a:t>        &lt;!-- &lt;</a:t>
            </a:r>
            <a:r>
              <a:rPr lang="fr-FR" sz="1000" dirty="0" err="1"/>
              <a:t>meta</a:t>
            </a:r>
            <a:r>
              <a:rPr lang="fr-FR" sz="1000" dirty="0"/>
              <a:t> http-</a:t>
            </a:r>
            <a:r>
              <a:rPr lang="fr-FR" sz="1000" dirty="0" err="1"/>
              <a:t>equiv</a:t>
            </a:r>
            <a:r>
              <a:rPr lang="fr-FR" sz="1000" dirty="0"/>
              <a:t>="Content-Type" content="</a:t>
            </a:r>
            <a:r>
              <a:rPr lang="fr-FR" sz="1000" dirty="0" err="1"/>
              <a:t>text</a:t>
            </a:r>
            <a:r>
              <a:rPr lang="fr-FR" sz="1000" dirty="0"/>
              <a:t>/html; </a:t>
            </a:r>
            <a:r>
              <a:rPr lang="fr-FR" sz="1000" dirty="0" err="1"/>
              <a:t>charset</a:t>
            </a:r>
            <a:r>
              <a:rPr lang="fr-FR" sz="1000" dirty="0"/>
              <a:t>=iso-8859-1" /&gt; --&gt;</a:t>
            </a:r>
            <a:br>
              <a:rPr lang="fr-FR" sz="1000" dirty="0"/>
            </a:br>
            <a:r>
              <a:rPr lang="fr-FR" sz="1000" dirty="0"/>
              <a:t>        &lt;</a:t>
            </a:r>
            <a:r>
              <a:rPr lang="fr-FR" sz="1000" dirty="0" err="1"/>
              <a:t>link</a:t>
            </a:r>
            <a:r>
              <a:rPr lang="fr-FR" sz="1000" dirty="0"/>
              <a:t> </a:t>
            </a:r>
            <a:r>
              <a:rPr lang="fr-FR" sz="1000" dirty="0" err="1"/>
              <a:t>href</a:t>
            </a:r>
            <a:r>
              <a:rPr lang="fr-FR" sz="1000" dirty="0"/>
              <a:t>="design_pattern_html.css" </a:t>
            </a:r>
            <a:r>
              <a:rPr lang="fr-FR" sz="1000" dirty="0" err="1"/>
              <a:t>rel</a:t>
            </a:r>
            <a:r>
              <a:rPr lang="fr-FR" sz="1000" dirty="0"/>
              <a:t>="</a:t>
            </a:r>
            <a:r>
              <a:rPr lang="fr-FR" sz="1000" dirty="0" err="1"/>
              <a:t>stylesheet</a:t>
            </a:r>
            <a:r>
              <a:rPr lang="fr-FR" sz="1000" dirty="0"/>
              <a:t>" type="</a:t>
            </a:r>
            <a:r>
              <a:rPr lang="fr-FR" sz="1000" dirty="0" err="1"/>
              <a:t>text</a:t>
            </a:r>
            <a:r>
              <a:rPr lang="fr-FR" sz="1000" dirty="0"/>
              <a:t>/</a:t>
            </a:r>
            <a:r>
              <a:rPr lang="fr-FR" sz="1000" dirty="0" err="1"/>
              <a:t>css</a:t>
            </a:r>
            <a:r>
              <a:rPr lang="fr-FR" sz="1000" dirty="0"/>
              <a:t>" /&gt;</a:t>
            </a:r>
            <a:br>
              <a:rPr lang="fr-FR" sz="1000" dirty="0"/>
            </a:br>
            <a:r>
              <a:rPr lang="fr-FR" sz="1000" dirty="0"/>
              <a:t>      &lt;/</a:t>
            </a:r>
            <a:r>
              <a:rPr lang="fr-FR" sz="1000" dirty="0" err="1"/>
              <a:t>head</a:t>
            </a:r>
            <a:r>
              <a:rPr lang="fr-FR" sz="1000" dirty="0"/>
              <a:t>&gt;</a:t>
            </a:r>
            <a:br>
              <a:rPr lang="fr-FR" sz="1000" dirty="0"/>
            </a:br>
            <a:r>
              <a:rPr lang="fr-FR" sz="1000" dirty="0"/>
              <a:t>      &lt;body&gt;</a:t>
            </a:r>
            <a:br>
              <a:rPr lang="fr-FR" sz="1000" dirty="0"/>
            </a:br>
            <a:r>
              <a:rPr lang="fr-FR" sz="1000" dirty="0"/>
              <a:t>        &lt;h1&gt;Titre : &amp;</a:t>
            </a:r>
            <a:r>
              <a:rPr lang="fr-FR" sz="1000" dirty="0" err="1"/>
              <a:t>nbsp</a:t>
            </a:r>
            <a:r>
              <a:rPr lang="fr-FR" sz="1000" dirty="0"/>
              <a:t>;&amp;</a:t>
            </a:r>
            <a:r>
              <a:rPr lang="fr-FR" sz="1000" dirty="0" err="1"/>
              <a:t>nbsp</a:t>
            </a:r>
            <a:r>
              <a:rPr lang="fr-FR" sz="1000" dirty="0"/>
              <a:t>;&amp;</a:t>
            </a:r>
            <a:r>
              <a:rPr lang="fr-FR" sz="1000" dirty="0" err="1"/>
              <a:t>nbsp</a:t>
            </a:r>
            <a:r>
              <a:rPr lang="fr-FR" sz="1000" dirty="0"/>
              <a:t>;&lt;xsl:value-of select="racine/titre" /&gt;&lt;/h1&gt;</a:t>
            </a:r>
            <a:br>
              <a:rPr lang="fr-FR" sz="1000" dirty="0"/>
            </a:br>
            <a:r>
              <a:rPr lang="fr-FR" sz="1000" dirty="0"/>
              <a:t>        &lt;h2&gt;&lt;xsl:value-of select="racine/</a:t>
            </a:r>
            <a:r>
              <a:rPr lang="fr-FR" sz="1000" dirty="0" err="1"/>
              <a:t>soustitre</a:t>
            </a:r>
            <a:r>
              <a:rPr lang="fr-FR" sz="1000" dirty="0"/>
              <a:t>" /&gt;&lt;/h2&gt;</a:t>
            </a:r>
            <a:br>
              <a:rPr lang="fr-FR" sz="1000" dirty="0"/>
            </a:br>
            <a:r>
              <a:rPr lang="fr-FR" sz="1000" dirty="0"/>
              <a:t>        &lt;</a:t>
            </a:r>
            <a:r>
              <a:rPr lang="fr-FR" sz="1000" dirty="0" err="1"/>
              <a:t>xsl:for-each</a:t>
            </a:r>
            <a:r>
              <a:rPr lang="fr-FR" sz="1000" dirty="0"/>
              <a:t> select="racine/paragraphe"&gt;</a:t>
            </a:r>
            <a:br>
              <a:rPr lang="fr-FR" sz="1000" dirty="0"/>
            </a:br>
            <a:r>
              <a:rPr lang="fr-FR" sz="1000" dirty="0"/>
              <a:t>          &lt;p&gt;&lt;xsl:value-of select="</a:t>
            </a:r>
            <a:r>
              <a:rPr lang="fr-FR" sz="1000" dirty="0" err="1"/>
              <a:t>text</a:t>
            </a:r>
            <a:r>
              <a:rPr lang="fr-FR" sz="1000" dirty="0"/>
              <a:t>()" /&gt;&lt;/p&gt;</a:t>
            </a:r>
            <a:br>
              <a:rPr lang="fr-FR" sz="1000" dirty="0"/>
            </a:br>
            <a:r>
              <a:rPr lang="fr-FR" sz="1000" dirty="0"/>
              <a:t>        &lt;/</a:t>
            </a:r>
            <a:r>
              <a:rPr lang="fr-FR" sz="1000" dirty="0" err="1"/>
              <a:t>xsl:for-each</a:t>
            </a:r>
            <a:r>
              <a:rPr lang="fr-FR" sz="1000" dirty="0"/>
              <a:t>&gt;</a:t>
            </a:r>
            <a:br>
              <a:rPr lang="fr-FR" sz="1000" dirty="0"/>
            </a:br>
            <a:r>
              <a:rPr lang="fr-FR" sz="1000" dirty="0"/>
              <a:t>      &lt;/body&gt;</a:t>
            </a:r>
            <a:br>
              <a:rPr lang="fr-FR" sz="1000" dirty="0"/>
            </a:br>
            <a:r>
              <a:rPr lang="fr-FR" sz="1000" dirty="0"/>
              <a:t>    &lt;/html&gt;</a:t>
            </a:r>
            <a:br>
              <a:rPr lang="fr-FR" sz="1000" dirty="0"/>
            </a:br>
            <a:r>
              <a:rPr lang="fr-FR" sz="1000" dirty="0"/>
              <a:t>  &lt;/</a:t>
            </a:r>
            <a:r>
              <a:rPr lang="fr-FR" sz="1000" dirty="0" err="1"/>
              <a:t>xsl:template</a:t>
            </a:r>
            <a:r>
              <a:rPr lang="fr-FR" sz="1000" dirty="0"/>
              <a:t>&gt;</a:t>
            </a:r>
            <a:br>
              <a:rPr lang="fr-FR" sz="1000" dirty="0"/>
            </a:br>
            <a:r>
              <a:rPr lang="fr-FR" sz="1000" dirty="0"/>
              <a:t>&lt;/</a:t>
            </a:r>
            <a:r>
              <a:rPr lang="fr-FR" sz="1000" dirty="0" err="1"/>
              <a:t>xsl:stylesheet</a:t>
            </a:r>
            <a:r>
              <a:rPr lang="fr-FR" sz="1000" dirty="0"/>
              <a:t>&gt;</a:t>
            </a:r>
          </a:p>
        </p:txBody>
      </p:sp>
    </p:spTree>
    <p:extLst>
      <p:ext uri="{BB962C8B-B14F-4D97-AF65-F5344CB8AC3E}">
        <p14:creationId xmlns:p14="http://schemas.microsoft.com/office/powerpoint/2010/main" val="5482688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84</a:t>
            </a:fld>
            <a:endParaRPr lang="fr-FR"/>
          </a:p>
        </p:txBody>
      </p:sp>
    </p:spTree>
    <p:extLst>
      <p:ext uri="{BB962C8B-B14F-4D97-AF65-F5344CB8AC3E}">
        <p14:creationId xmlns:p14="http://schemas.microsoft.com/office/powerpoint/2010/main" val="8223964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64607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a:noFill/>
        </p:spPr>
        <p:txBody>
          <a:bodyPr>
            <a:normAutofit/>
          </a:bodyPr>
          <a:lstStyle/>
          <a:p>
            <a:pPr eaLnBrk="1" hangingPunct="1"/>
            <a:r>
              <a:rPr lang="fr-FR" sz="1050" b="1" dirty="0"/>
              <a:t>On peut générer dynamiquement des éléments</a:t>
            </a:r>
          </a:p>
          <a:p>
            <a:pPr eaLnBrk="1" hangingPunct="1"/>
            <a:r>
              <a:rPr lang="fr-FR" sz="1050" dirty="0">
                <a:cs typeface="Courier New" pitchFamily="49" charset="0"/>
              </a:rPr>
              <a:t>Par exemple ici les éléments sont créés en fonction de leur attribut @</a:t>
            </a:r>
            <a:r>
              <a:rPr lang="fr-FR" sz="1050" dirty="0" err="1">
                <a:cs typeface="Courier New" pitchFamily="49" charset="0"/>
              </a:rPr>
              <a:t>typeParagraphe</a:t>
            </a:r>
            <a:r>
              <a:rPr lang="fr-FR" sz="1050" dirty="0">
                <a:cs typeface="Courier New" pitchFamily="49" charset="0"/>
              </a:rPr>
              <a:t> (div, p, </a:t>
            </a:r>
            <a:r>
              <a:rPr lang="fr-FR" sz="1050" dirty="0" err="1">
                <a:cs typeface="Courier New" pitchFamily="49" charset="0"/>
              </a:rPr>
              <a:t>span</a:t>
            </a:r>
            <a:r>
              <a:rPr lang="fr-FR" sz="1050" dirty="0">
                <a:cs typeface="Courier New" pitchFamily="49" charset="0"/>
              </a:rPr>
              <a:t>, td…)</a:t>
            </a:r>
            <a:br>
              <a:rPr lang="fr-FR" sz="1050" dirty="0">
                <a:cs typeface="Courier New" pitchFamily="49" charset="0"/>
              </a:rPr>
            </a:br>
            <a:r>
              <a:rPr lang="fr-FR" sz="1050" dirty="0">
                <a:cs typeface="Courier New" pitchFamily="49" charset="0"/>
              </a:rPr>
              <a:t>&lt;</a:t>
            </a:r>
            <a:r>
              <a:rPr lang="fr-FR" sz="1050" dirty="0" err="1">
                <a:cs typeface="Courier New" pitchFamily="49" charset="0"/>
              </a:rPr>
              <a:t>xsl:element</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="{paragraphe/@</a:t>
            </a:r>
            <a:r>
              <a:rPr lang="fr-FR" sz="1050" dirty="0" err="1">
                <a:cs typeface="Courier New" pitchFamily="49" charset="0"/>
              </a:rPr>
              <a:t>typeParagraphe</a:t>
            </a:r>
            <a:r>
              <a:rPr lang="fr-FR" sz="1050" dirty="0">
                <a:cs typeface="Courier New" pitchFamily="49" charset="0"/>
              </a:rPr>
              <a:t>}"&gt;&lt;xsl:value-of select="paragraphe/</a:t>
            </a:r>
            <a:r>
              <a:rPr lang="fr-FR" sz="1050" dirty="0" err="1">
                <a:cs typeface="Courier New" pitchFamily="49" charset="0"/>
              </a:rPr>
              <a:t>text</a:t>
            </a:r>
            <a:r>
              <a:rPr lang="fr-FR" sz="1050" dirty="0">
                <a:cs typeface="Courier New" pitchFamily="49" charset="0"/>
              </a:rPr>
              <a:t>()" /&gt;&lt;/</a:t>
            </a:r>
            <a:r>
              <a:rPr lang="fr-FR" sz="1050" dirty="0" err="1">
                <a:cs typeface="Courier New" pitchFamily="49" charset="0"/>
              </a:rPr>
              <a:t>xsl:element</a:t>
            </a:r>
            <a:r>
              <a:rPr lang="fr-FR" sz="1050" dirty="0">
                <a:cs typeface="Courier New" pitchFamily="49" charset="0"/>
              </a:rPr>
              <a:t>&gt;</a:t>
            </a:r>
          </a:p>
          <a:p>
            <a:pPr eaLnBrk="1" hangingPunct="1"/>
            <a:endParaRPr lang="fr-FR" sz="1050" dirty="0">
              <a:cs typeface="Courier New" pitchFamily="49" charset="0"/>
            </a:endParaRPr>
          </a:p>
          <a:p>
            <a:pPr eaLnBrk="1" hangingPunct="1"/>
            <a:r>
              <a:rPr lang="fr-FR" sz="1050" b="1" dirty="0"/>
              <a:t>Ou des attributs (dans des éléments existants) :</a:t>
            </a:r>
          </a:p>
          <a:p>
            <a:pPr eaLnBrk="1" hangingPunct="1"/>
            <a:r>
              <a:rPr lang="fr-FR" sz="1050" dirty="0">
                <a:cs typeface="Courier New" pitchFamily="49" charset="0"/>
              </a:rPr>
              <a:t>Par exemple ici l'attribut style="</a:t>
            </a:r>
            <a:r>
              <a:rPr lang="fr-FR" sz="1050" dirty="0" err="1">
                <a:cs typeface="Courier New" pitchFamily="49" charset="0"/>
              </a:rPr>
              <a:t>font-weight:bold</a:t>
            </a:r>
            <a:r>
              <a:rPr lang="fr-FR" sz="1050" dirty="0">
                <a:cs typeface="Courier New" pitchFamily="49" charset="0"/>
              </a:rPr>
              <a:t>;" est ajouté au td si l'attribut bold de &lt;paragraphe&gt; est à </a:t>
            </a:r>
            <a:r>
              <a:rPr lang="fr-FR" sz="1050" dirty="0" err="1">
                <a:cs typeface="Courier New" pitchFamily="49" charset="0"/>
              </a:rPr>
              <a:t>true</a:t>
            </a:r>
            <a:br>
              <a:rPr lang="fr-FR" sz="1050" dirty="0">
                <a:cs typeface="Courier New" pitchFamily="49" charset="0"/>
              </a:rPr>
            </a:br>
            <a:r>
              <a:rPr lang="fr-FR" sz="1050" dirty="0">
                <a:cs typeface="Courier New" pitchFamily="49" charset="0"/>
              </a:rPr>
              <a:t>&lt;td&gt;&lt;</a:t>
            </a:r>
            <a:r>
              <a:rPr lang="fr-FR" sz="1050" dirty="0" err="1">
                <a:cs typeface="Courier New" pitchFamily="49" charset="0"/>
              </a:rPr>
              <a:t>xsl:attribute</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="style"&gt;&lt;xsl:if test="paragraphe/@bold='</a:t>
            </a:r>
            <a:r>
              <a:rPr lang="fr-FR" sz="1050" dirty="0" err="1">
                <a:cs typeface="Courier New" pitchFamily="49" charset="0"/>
              </a:rPr>
              <a:t>true</a:t>
            </a:r>
            <a:r>
              <a:rPr lang="fr-FR" sz="1050" dirty="0">
                <a:cs typeface="Courier New" pitchFamily="49" charset="0"/>
              </a:rPr>
              <a:t>'"&gt;&lt;</a:t>
            </a:r>
            <a:r>
              <a:rPr lang="fr-FR" sz="1050" dirty="0" err="1">
                <a:cs typeface="Courier New" pitchFamily="49" charset="0"/>
              </a:rPr>
              <a:t>xsl:text</a:t>
            </a:r>
            <a:r>
              <a:rPr lang="fr-FR" sz="1050" dirty="0">
                <a:cs typeface="Courier New" pitchFamily="49" charset="0"/>
              </a:rPr>
              <a:t>&gt;</a:t>
            </a:r>
            <a:r>
              <a:rPr lang="fr-FR" sz="1050" dirty="0" err="1">
                <a:cs typeface="Courier New" pitchFamily="49" charset="0"/>
              </a:rPr>
              <a:t>font-weight:bold</a:t>
            </a:r>
            <a:r>
              <a:rPr lang="fr-FR" sz="1050" dirty="0">
                <a:cs typeface="Courier New" pitchFamily="49" charset="0"/>
              </a:rPr>
              <a:t>;&lt;/</a:t>
            </a:r>
            <a:r>
              <a:rPr lang="fr-FR" sz="1050" dirty="0" err="1">
                <a:cs typeface="Courier New" pitchFamily="49" charset="0"/>
              </a:rPr>
              <a:t>xsl:text</a:t>
            </a:r>
            <a:r>
              <a:rPr lang="fr-FR" sz="1050" dirty="0">
                <a:cs typeface="Courier New" pitchFamily="49" charset="0"/>
              </a:rPr>
              <a:t>&gt;&lt;/xsl:if&gt;&lt;/</a:t>
            </a:r>
            <a:r>
              <a:rPr lang="fr-FR" sz="1050" dirty="0" err="1">
                <a:cs typeface="Courier New" pitchFamily="49" charset="0"/>
              </a:rPr>
              <a:t>xsl:attribute</a:t>
            </a:r>
            <a:r>
              <a:rPr lang="fr-FR" sz="1050" dirty="0">
                <a:cs typeface="Courier New" pitchFamily="49" charset="0"/>
              </a:rPr>
              <a:t>&gt;&lt;/td&gt;</a:t>
            </a:r>
          </a:p>
          <a:p>
            <a:pPr eaLnBrk="1" hangingPunct="1"/>
            <a:endParaRPr lang="fr-FR" sz="1050" dirty="0">
              <a:cs typeface="Courier New" pitchFamily="49" charset="0"/>
            </a:endParaRPr>
          </a:p>
          <a:p>
            <a:pPr eaLnBrk="1" hangingPunct="1"/>
            <a:r>
              <a:rPr lang="fr-FR" sz="1050" b="1" dirty="0">
                <a:cs typeface="Courier New" pitchFamily="49" charset="0"/>
              </a:rPr>
              <a:t>On peut même générer des ensembles d'attributs :</a:t>
            </a:r>
          </a:p>
          <a:p>
            <a:pPr eaLnBrk="1" hangingPunct="1"/>
            <a:r>
              <a:rPr lang="fr-FR" sz="1050" i="1" dirty="0">
                <a:cs typeface="Arial" charset="0"/>
              </a:rPr>
              <a:t>Définition :</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table_title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align</a:t>
            </a:r>
            <a:r>
              <a:rPr lang="fr-FR" sz="1050" dirty="0">
                <a:cs typeface="Arial" charset="0"/>
              </a:rPr>
              <a:t>" &gt;center&lt;/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="style" &gt;</a:t>
            </a:r>
            <a:r>
              <a:rPr lang="fr-FR" sz="1050" dirty="0" err="1">
                <a:cs typeface="Arial" charset="0"/>
              </a:rPr>
              <a:t>font-weight:bold;font-size</a:t>
            </a:r>
            <a:r>
              <a:rPr lang="fr-FR" sz="1050" dirty="0">
                <a:cs typeface="Arial" charset="0"/>
              </a:rPr>
              <a:t>:18px;&lt;/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="bgcolor" &gt;#888888&lt;/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&gt;</a:t>
            </a:r>
            <a:br>
              <a:rPr lang="fr-FR" sz="1050" dirty="0">
                <a:cs typeface="Arial" charset="0"/>
              </a:rPr>
            </a:br>
            <a:br>
              <a:rPr lang="fr-FR" sz="1050" dirty="0">
                <a:cs typeface="Arial" charset="0"/>
              </a:rPr>
            </a:br>
            <a:r>
              <a:rPr lang="fr-FR" sz="1050" i="1" dirty="0">
                <a:cs typeface="Arial" charset="0"/>
              </a:rPr>
              <a:t>Utilisation :</a:t>
            </a:r>
            <a:r>
              <a:rPr lang="fr-FR" sz="1050" dirty="0">
                <a:cs typeface="Arial" charset="0"/>
              </a:rPr>
              <a:t> &lt;td </a:t>
            </a:r>
            <a:r>
              <a:rPr lang="fr-FR" sz="1050" dirty="0" err="1">
                <a:cs typeface="Arial" charset="0"/>
              </a:rPr>
              <a:t>xsl:use-attribute-sets</a:t>
            </a:r>
            <a:r>
              <a:rPr lang="fr-FR" sz="1050" dirty="0">
                <a:cs typeface="Arial" charset="0"/>
              </a:rPr>
              <a:t>="</a:t>
            </a:r>
            <a:r>
              <a:rPr lang="fr-FR" sz="1050" dirty="0" err="1">
                <a:cs typeface="Arial" charset="0"/>
              </a:rPr>
              <a:t>table_title</a:t>
            </a:r>
            <a:r>
              <a:rPr lang="fr-FR" sz="1050" dirty="0">
                <a:cs typeface="Arial" charset="0"/>
              </a:rPr>
              <a:t>"&gt;&lt;xsl:value-of select="titre" /&gt;&lt;/td&gt;</a:t>
            </a:r>
            <a:endParaRPr lang="fr-FR" sz="1050" dirty="0">
              <a:cs typeface="Times New Roman" pitchFamily="18" charset="0"/>
            </a:endParaRPr>
          </a:p>
          <a:p>
            <a:pPr eaLnBrk="1" hangingPunct="1"/>
            <a:endParaRPr lang="fr-FR" sz="1050" dirty="0">
              <a:cs typeface="Courier New" pitchFamily="49" charset="0"/>
            </a:endParaRPr>
          </a:p>
          <a:p>
            <a:pPr eaLnBrk="1" hangingPunct="1"/>
            <a:r>
              <a:rPr lang="fr-FR" sz="1050" b="1" dirty="0">
                <a:cs typeface="Courier New" pitchFamily="49" charset="0"/>
              </a:rPr>
              <a:t>Exemple de recherche par clé (l'usage de id est encore plus simple ) :</a:t>
            </a:r>
          </a:p>
          <a:p>
            <a:pPr eaLnBrk="1" hangingPunct="1"/>
            <a:r>
              <a:rPr lang="fr-FR" sz="1050" i="1" dirty="0">
                <a:cs typeface="Arial" charset="0"/>
              </a:rPr>
              <a:t>Définition de la clé : </a:t>
            </a:r>
            <a:r>
              <a:rPr lang="fr-FR" sz="1050" dirty="0">
                <a:cs typeface="Arial" charset="0"/>
              </a:rPr>
              <a:t>&lt;</a:t>
            </a:r>
            <a:r>
              <a:rPr lang="fr-FR" sz="1050" dirty="0" err="1">
                <a:cs typeface="Arial" charset="0"/>
              </a:rPr>
              <a:t>xsl:key</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keyParagraphe</a:t>
            </a:r>
            <a:r>
              <a:rPr lang="fr-FR" sz="1050" dirty="0">
                <a:cs typeface="Arial" charset="0"/>
              </a:rPr>
              <a:t>" match="paragraphe" use="@bold" /&gt;</a:t>
            </a:r>
            <a:br>
              <a:rPr lang="fr-FR" sz="1050" dirty="0">
                <a:cs typeface="Arial" charset="0"/>
              </a:rPr>
            </a:br>
            <a:r>
              <a:rPr lang="fr-FR" sz="1050" i="1" dirty="0">
                <a:cs typeface="Arial" charset="0"/>
              </a:rPr>
              <a:t>Utilisation de la clé : </a:t>
            </a:r>
            <a:r>
              <a:rPr lang="fr-FR" sz="1050" dirty="0">
                <a:cs typeface="Times New Roman" pitchFamily="18" charset="0"/>
              </a:rPr>
              <a:t>&lt;</a:t>
            </a:r>
            <a:r>
              <a:rPr lang="fr-FR" sz="1050" dirty="0" err="1">
                <a:cs typeface="Times New Roman" pitchFamily="18" charset="0"/>
              </a:rPr>
              <a:t>xsl:for-each</a:t>
            </a:r>
            <a:r>
              <a:rPr lang="fr-FR" sz="1050" dirty="0">
                <a:cs typeface="Times New Roman" pitchFamily="18" charset="0"/>
              </a:rPr>
              <a:t> select="</a:t>
            </a:r>
            <a:r>
              <a:rPr lang="fr-FR" sz="1050" dirty="0" err="1">
                <a:cs typeface="Times New Roman" pitchFamily="18" charset="0"/>
              </a:rPr>
              <a:t>key</a:t>
            </a:r>
            <a:r>
              <a:rPr lang="fr-FR" sz="1050" dirty="0">
                <a:cs typeface="Times New Roman" pitchFamily="18" charset="0"/>
              </a:rPr>
              <a:t>('</a:t>
            </a:r>
            <a:r>
              <a:rPr lang="fr-FR" sz="1050" dirty="0" err="1">
                <a:cs typeface="Times New Roman" pitchFamily="18" charset="0"/>
              </a:rPr>
              <a:t>keyParagraphe</a:t>
            </a:r>
            <a:r>
              <a:rPr lang="fr-FR" sz="1050" dirty="0">
                <a:cs typeface="Times New Roman" pitchFamily="18" charset="0"/>
              </a:rPr>
              <a:t>','</a:t>
            </a:r>
            <a:r>
              <a:rPr lang="fr-FR" sz="1050" dirty="0" err="1">
                <a:cs typeface="Times New Roman" pitchFamily="18" charset="0"/>
              </a:rPr>
              <a:t>true</a:t>
            </a:r>
            <a:r>
              <a:rPr lang="fr-FR" sz="1050" dirty="0">
                <a:cs typeface="Times New Roman" pitchFamily="18" charset="0"/>
              </a:rPr>
              <a:t>')"&gt;</a:t>
            </a:r>
            <a:r>
              <a:rPr lang="fr-FR" sz="1050" dirty="0">
                <a:cs typeface="Courier New" pitchFamily="49" charset="0"/>
              </a:rPr>
              <a:t> </a:t>
            </a:r>
          </a:p>
        </p:txBody>
      </p:sp>
    </p:spTree>
    <p:extLst>
      <p:ext uri="{BB962C8B-B14F-4D97-AF65-F5344CB8AC3E}">
        <p14:creationId xmlns:p14="http://schemas.microsoft.com/office/powerpoint/2010/main" val="17168170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87</a:t>
            </a:fld>
            <a:endParaRPr lang="fr-FR"/>
          </a:p>
        </p:txBody>
      </p:sp>
    </p:spTree>
    <p:extLst>
      <p:ext uri="{BB962C8B-B14F-4D97-AF65-F5344CB8AC3E}">
        <p14:creationId xmlns:p14="http://schemas.microsoft.com/office/powerpoint/2010/main" val="29222572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USAGE </a:t>
            </a:r>
          </a:p>
          <a:p>
            <a:r>
              <a:rPr lang="fr-FR" sz="1050" dirty="0"/>
              <a:t>Exemple:	</a:t>
            </a:r>
            <a:r>
              <a:rPr lang="en-US" sz="1050" dirty="0"/>
              <a:t>&lt;xsl:if test="artist=''"&gt;</a:t>
            </a:r>
            <a:br>
              <a:rPr lang="en-US" sz="1050" dirty="0"/>
            </a:br>
            <a:r>
              <a:rPr lang="en-US" sz="1050" dirty="0"/>
              <a:t>      		&lt;xsl:message terminate="yes"&gt;</a:t>
            </a:r>
            <a:br>
              <a:rPr lang="en-US" sz="1050" dirty="0"/>
            </a:br>
            <a:r>
              <a:rPr lang="en-US" sz="1050" dirty="0"/>
              <a:t>       		 Error: Artist is an empty string!</a:t>
            </a:r>
            <a:br>
              <a:rPr lang="en-US" sz="1050" dirty="0"/>
            </a:br>
            <a:r>
              <a:rPr lang="en-US" sz="1050" dirty="0"/>
              <a:t>      		&lt;/xsl:message&gt;</a:t>
            </a:r>
            <a:br>
              <a:rPr lang="en-US" sz="1050" dirty="0"/>
            </a:br>
            <a:r>
              <a:rPr lang="en-US" sz="1050" dirty="0"/>
              <a:t>   	 &lt;/xsl:if&gt;</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88</a:t>
            </a:fld>
            <a:endParaRPr lang="fr-FR" dirty="0"/>
          </a:p>
        </p:txBody>
      </p:sp>
    </p:spTree>
    <p:extLst>
      <p:ext uri="{BB962C8B-B14F-4D97-AF65-F5344CB8AC3E}">
        <p14:creationId xmlns:p14="http://schemas.microsoft.com/office/powerpoint/2010/main" val="38850726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74749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956273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48141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91</a:t>
            </a:fld>
            <a:endParaRPr lang="fr-FR"/>
          </a:p>
        </p:txBody>
      </p:sp>
    </p:spTree>
    <p:extLst>
      <p:ext uri="{BB962C8B-B14F-4D97-AF65-F5344CB8AC3E}">
        <p14:creationId xmlns:p14="http://schemas.microsoft.com/office/powerpoint/2010/main" val="4027741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050" b="1" dirty="0"/>
              <a:t>USAGE </a:t>
            </a:r>
            <a:r>
              <a:rPr lang="en-US" sz="1050" dirty="0"/>
              <a:t>:</a:t>
            </a:r>
          </a:p>
          <a:p>
            <a:r>
              <a:rPr lang="en-US" sz="1050" dirty="0"/>
              <a:t>&lt;</a:t>
            </a:r>
            <a:r>
              <a:rPr lang="en-US" sz="1050" dirty="0" err="1"/>
              <a:t>xsl:template</a:t>
            </a:r>
            <a:r>
              <a:rPr lang="en-US" sz="1050" dirty="0"/>
              <a:t> name="recurs“&gt;</a:t>
            </a:r>
          </a:p>
          <a:p>
            <a:r>
              <a:rPr lang="en-US" sz="1050" dirty="0"/>
              <a:t>	&lt;</a:t>
            </a:r>
            <a:r>
              <a:rPr lang="en-US" sz="1050" dirty="0" err="1"/>
              <a:t>xsl:param</a:t>
            </a:r>
            <a:r>
              <a:rPr lang="en-US" sz="1050" dirty="0"/>
              <a:t> name="</a:t>
            </a:r>
            <a:r>
              <a:rPr lang="en-US" sz="1050" dirty="0" err="1"/>
              <a:t>compteur</a:t>
            </a:r>
            <a:r>
              <a:rPr lang="en-US" sz="1050" dirty="0"/>
              <a:t>"/&gt;</a:t>
            </a:r>
          </a:p>
          <a:p>
            <a:r>
              <a:rPr lang="en-US" sz="1050" dirty="0"/>
              <a:t>	&lt;</a:t>
            </a:r>
            <a:r>
              <a:rPr lang="en-US" sz="1050" dirty="0" err="1"/>
              <a:t>xsl:param</a:t>
            </a:r>
            <a:r>
              <a:rPr lang="en-US" sz="1050" dirty="0"/>
              <a:t> name="max"/&gt;</a:t>
            </a:r>
          </a:p>
          <a:p>
            <a:r>
              <a:rPr lang="en-US" sz="1050" dirty="0"/>
              <a:t>	     &lt;!-- </a:t>
            </a:r>
            <a:r>
              <a:rPr lang="en-US" sz="1050" dirty="0" err="1"/>
              <a:t>traitement</a:t>
            </a:r>
            <a:r>
              <a:rPr lang="en-US" sz="1050" dirty="0"/>
              <a:t> --&gt;				</a:t>
            </a:r>
          </a:p>
          <a:p>
            <a:r>
              <a:rPr lang="en-US" sz="1050" dirty="0"/>
              <a:t>                        &lt;</a:t>
            </a:r>
            <a:r>
              <a:rPr lang="en-US" sz="1050" dirty="0" err="1"/>
              <a:t>xsl:if</a:t>
            </a:r>
            <a:r>
              <a:rPr lang="en-US" sz="1050" dirty="0"/>
              <a:t> test="$</a:t>
            </a:r>
            <a:r>
              <a:rPr lang="en-US" sz="1050" dirty="0" err="1"/>
              <a:t>compteur</a:t>
            </a:r>
            <a:r>
              <a:rPr lang="en-US" sz="1050" dirty="0"/>
              <a:t> &amp;</a:t>
            </a:r>
            <a:r>
              <a:rPr lang="en-US" sz="1050" dirty="0" err="1"/>
              <a:t>lt</a:t>
            </a:r>
            <a:r>
              <a:rPr lang="en-US" sz="1050" dirty="0"/>
              <a:t>; $max"&gt;</a:t>
            </a:r>
          </a:p>
          <a:p>
            <a:r>
              <a:rPr lang="en-US" sz="1050" dirty="0"/>
              <a:t>	</a:t>
            </a:r>
            <a:r>
              <a:rPr lang="en-US" sz="1050" baseline="0" dirty="0"/>
              <a:t>         </a:t>
            </a:r>
            <a:r>
              <a:rPr lang="en-US" sz="1050" dirty="0"/>
              <a:t>&lt;</a:t>
            </a:r>
            <a:r>
              <a:rPr lang="en-US" sz="1050" dirty="0" err="1"/>
              <a:t>xsl:call</a:t>
            </a:r>
            <a:r>
              <a:rPr lang="en-US" sz="1050" dirty="0"/>
              <a:t>-template name="recurs"&gt; </a:t>
            </a:r>
          </a:p>
          <a:p>
            <a:r>
              <a:rPr lang="en-US" sz="1050" dirty="0"/>
              <a:t>		&lt;</a:t>
            </a:r>
            <a:r>
              <a:rPr lang="en-US" sz="1050" dirty="0" err="1"/>
              <a:t>xsl:with</a:t>
            </a:r>
            <a:r>
              <a:rPr lang="en-US" sz="1050" dirty="0"/>
              <a:t>-param name="max" select="$max"/&gt;</a:t>
            </a:r>
          </a:p>
          <a:p>
            <a:r>
              <a:rPr lang="en-US" sz="1050" dirty="0"/>
              <a:t>		&lt;</a:t>
            </a:r>
            <a:r>
              <a:rPr lang="en-US" sz="1050" dirty="0" err="1"/>
              <a:t>xsl:with</a:t>
            </a:r>
            <a:r>
              <a:rPr lang="en-US" sz="1050" dirty="0"/>
              <a:t>-param name="</a:t>
            </a:r>
            <a:r>
              <a:rPr lang="en-US" sz="1050" dirty="0" err="1"/>
              <a:t>compteur</a:t>
            </a:r>
            <a:r>
              <a:rPr lang="en-US" sz="1050" dirty="0"/>
              <a:t>" select="$</a:t>
            </a:r>
            <a:r>
              <a:rPr lang="en-US" sz="1050" dirty="0" err="1"/>
              <a:t>compteur</a:t>
            </a:r>
            <a:r>
              <a:rPr lang="en-US" sz="1050" dirty="0"/>
              <a:t> + 1"/&gt;</a:t>
            </a:r>
          </a:p>
          <a:p>
            <a:r>
              <a:rPr lang="en-US" sz="1050" dirty="0"/>
              <a:t>	</a:t>
            </a:r>
            <a:r>
              <a:rPr lang="en-US" sz="1050" baseline="0" dirty="0"/>
              <a:t>          </a:t>
            </a:r>
            <a:r>
              <a:rPr lang="en-US" sz="1050" dirty="0"/>
              <a:t>&lt;/</a:t>
            </a:r>
            <a:r>
              <a:rPr lang="en-US" sz="1050" dirty="0" err="1"/>
              <a:t>xsl:call</a:t>
            </a:r>
            <a:r>
              <a:rPr lang="en-US" sz="1050" dirty="0"/>
              <a:t>-template&gt;</a:t>
            </a:r>
          </a:p>
          <a:p>
            <a:r>
              <a:rPr lang="en-US" sz="1050" dirty="0"/>
              <a:t>	     &lt;/</a:t>
            </a:r>
            <a:r>
              <a:rPr lang="en-US" sz="1050" dirty="0" err="1"/>
              <a:t>xsl:if</a:t>
            </a:r>
            <a:r>
              <a:rPr lang="en-US" sz="1050" dirty="0"/>
              <a:t>&gt;</a:t>
            </a:r>
          </a:p>
          <a:p>
            <a:r>
              <a:rPr lang="en-US" sz="1050" dirty="0"/>
              <a:t>&lt;/</a:t>
            </a:r>
            <a:r>
              <a:rPr lang="en-US" sz="1050" dirty="0" err="1"/>
              <a:t>xsl:template</a:t>
            </a:r>
            <a:r>
              <a:rPr lang="en-US" sz="1050" dirty="0"/>
              <a:t>&gt;</a:t>
            </a:r>
            <a:endParaRPr lang="fr-FR" sz="1050" dirty="0"/>
          </a:p>
          <a:p>
            <a:endParaRPr lang="en-US"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92</a:t>
            </a:fld>
            <a:endParaRPr lang="fr-FR"/>
          </a:p>
        </p:txBody>
      </p:sp>
    </p:spTree>
    <p:extLst>
      <p:ext uri="{BB962C8B-B14F-4D97-AF65-F5344CB8AC3E}">
        <p14:creationId xmlns:p14="http://schemas.microsoft.com/office/powerpoint/2010/main" val="2636950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93</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94</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504305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9321395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97</a:t>
            </a:fld>
            <a:endParaRPr lang="fr-FR"/>
          </a:p>
        </p:txBody>
      </p:sp>
    </p:spTree>
    <p:extLst>
      <p:ext uri="{BB962C8B-B14F-4D97-AF65-F5344CB8AC3E}">
        <p14:creationId xmlns:p14="http://schemas.microsoft.com/office/powerpoint/2010/main" val="29982479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98</a:t>
            </a:fld>
            <a:endParaRPr lang="fr-FR"/>
          </a:p>
        </p:txBody>
      </p:sp>
    </p:spTree>
    <p:extLst>
      <p:ext uri="{BB962C8B-B14F-4D97-AF65-F5344CB8AC3E}">
        <p14:creationId xmlns:p14="http://schemas.microsoft.com/office/powerpoint/2010/main" val="3536864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99</a:t>
            </a:fld>
            <a:endParaRPr lang="fr-FR"/>
          </a:p>
        </p:txBody>
      </p:sp>
    </p:spTree>
    <p:extLst>
      <p:ext uri="{BB962C8B-B14F-4D97-AF65-F5344CB8AC3E}">
        <p14:creationId xmlns:p14="http://schemas.microsoft.com/office/powerpoint/2010/main" val="3102760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pizplomb.fr/"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572524">
            <a:off x="2340014" y="2428868"/>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2050" name="Picture 2" descr="ORSYS | SmartMobility">
            <a:extLst>
              <a:ext uri="{FF2B5EF4-FFF2-40B4-BE49-F238E27FC236}">
                <a16:creationId xmlns:a16="http://schemas.microsoft.com/office/drawing/2014/main" id="{41737C16-F1C9-408A-BB01-755C30ECB31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652063">
            <a:off x="-64278" y="-520574"/>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23/12/2021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23/12/2021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3074" name="Picture 2" descr="ORSYS | SmartMobility">
            <a:extLst>
              <a:ext uri="{FF2B5EF4-FFF2-40B4-BE49-F238E27FC236}">
                <a16:creationId xmlns:a16="http://schemas.microsoft.com/office/drawing/2014/main" id="{562C8A14-FFB9-42C7-95F1-AA0EE4E378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821977">
            <a:off x="470639" y="-301768"/>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23/12/2021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23/12/2021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23/12/2021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4098" name="Picture 2" descr="ORSYS | SmartMobility">
            <a:extLst>
              <a:ext uri="{FF2B5EF4-FFF2-40B4-BE49-F238E27FC236}">
                <a16:creationId xmlns:a16="http://schemas.microsoft.com/office/drawing/2014/main" id="{EDE483F1-225E-4D65-AB42-0950FF87393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24" y="1052736"/>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5122" name="Picture 2" descr="ORSYS | SmartMobility">
            <a:extLst>
              <a:ext uri="{FF2B5EF4-FFF2-40B4-BE49-F238E27FC236}">
                <a16:creationId xmlns:a16="http://schemas.microsoft.com/office/drawing/2014/main" id="{F10F7B67-B9DF-4561-B30F-AA4AC98BD9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750" y="1190625"/>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23/12/2021</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23/12/2021</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23/12/2021</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6705600" y="4206240"/>
            <a:ext cx="960120" cy="457200"/>
          </a:xfrm>
        </p:spPr>
        <p:txBody>
          <a:bodyPr/>
          <a:lstStyle/>
          <a:p>
            <a:fld id="{12DF7853-8071-40BC-998E-1F90672835CF}" type="datetime1">
              <a:rPr lang="fr-FR" smtClean="0"/>
              <a:pPr/>
              <a:t>23/12/2021</a:t>
            </a:fld>
            <a:endParaRPr lang="fr-FR"/>
          </a:p>
        </p:txBody>
      </p:sp>
      <p:sp>
        <p:nvSpPr>
          <p:cNvPr id="17" name="Espace réservé du pied de page 16"/>
          <p:cNvSpPr>
            <a:spLocks noGrp="1"/>
          </p:cNvSpPr>
          <p:nvPr>
            <p:ph type="ftr" sz="quarter" idx="11"/>
          </p:nvPr>
        </p:nvSpPr>
        <p:spPr>
          <a:xfrm>
            <a:off x="5410200" y="4205288"/>
            <a:ext cx="1295400" cy="457200"/>
          </a:xfrm>
        </p:spPr>
        <p:txBody>
          <a:bodyPr/>
          <a:lstStyle/>
          <a:p>
            <a:endParaRPr lang="fr-F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3508" y="862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252536" y="0"/>
            <a:ext cx="9434636"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446856" y="80628"/>
            <a:ext cx="82296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842900" y="1340767"/>
            <a:ext cx="7704856"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586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9">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700" r:id="rId1"/>
    <p:sldLayoutId id="2147483745" r:id="rId2"/>
    <p:sldLayoutId id="2147483701" r:id="rId3"/>
    <p:sldLayoutId id="2147483702" r:id="rId4"/>
    <p:sldLayoutId id="2147483703" r:id="rId5"/>
    <p:sldLayoutId id="2147483704" r:id="rId6"/>
    <p:sldLayoutId id="2147483705" r:id="rId7"/>
    <p:sldLayoutId id="2147483706" r:id="rId8"/>
    <p:sldLayoutId id="2147483743" r:id="rId9"/>
    <p:sldLayoutId id="2147483707" r:id="rId10"/>
    <p:sldLayoutId id="2147483708" r:id="rId11"/>
    <p:sldLayoutId id="2147483709" r:id="rId12"/>
    <p:sldLayoutId id="2147483742" r:id="rId13"/>
    <p:sldLayoutId id="2147483741"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698" r:id="rId46"/>
    <p:sldLayoutId id="2147483744" r:id="rId47"/>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8" Type="http://schemas.openxmlformats.org/officeDocument/2006/relationships/image" Target="../media/image41.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26.xml"/><Relationship Id="rId1" Type="http://schemas.openxmlformats.org/officeDocument/2006/relationships/slideLayout" Target="../slideLayouts/slideLayout8.xml"/><Relationship Id="rId6" Type="http://schemas.openxmlformats.org/officeDocument/2006/relationships/image" Target="../media/image43.jpeg"/><Relationship Id="rId5" Type="http://schemas.openxmlformats.org/officeDocument/2006/relationships/image" Target="../media/image39.png"/><Relationship Id="rId4" Type="http://schemas.openxmlformats.org/officeDocument/2006/relationships/image" Target="../media/image38.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2.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3.xml"/><Relationship Id="rId1" Type="http://schemas.openxmlformats.org/officeDocument/2006/relationships/slideLayout" Target="../slideLayouts/slideLayout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4.xml"/><Relationship Id="rId1" Type="http://schemas.openxmlformats.org/officeDocument/2006/relationships/slideLayout" Target="../slideLayouts/slideLayout42.xml"/><Relationship Id="rId5" Type="http://schemas.openxmlformats.org/officeDocument/2006/relationships/image" Target="../media/image54.png"/><Relationship Id="rId4" Type="http://schemas.openxmlformats.org/officeDocument/2006/relationships/image" Target="../media/image53.png"/></Relationships>
</file>

<file path=ppt/slides/_rels/slide1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55.xml"/><Relationship Id="rId1" Type="http://schemas.openxmlformats.org/officeDocument/2006/relationships/slideLayout" Target="../slideLayouts/slideLayout1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9.xm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1.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hyperlink" Target="http://php.net/manual/fr/book.xsl.php" TargetMode="External"/><Relationship Id="rId2" Type="http://schemas.openxmlformats.org/officeDocument/2006/relationships/notesSlide" Target="../notesSlides/notesSlide176.xml"/><Relationship Id="rId1" Type="http://schemas.openxmlformats.org/officeDocument/2006/relationships/slideLayout" Target="../slideLayouts/slideLayout8.xml"/><Relationship Id="rId5" Type="http://schemas.openxmlformats.org/officeDocument/2006/relationships/hyperlink" Target="https://docs.microsoft.com/fr-fr/dotnet/api/system.xml.xsl.xsltransform.transform?view=netframework-4.7.2" TargetMode="External"/><Relationship Id="rId4" Type="http://schemas.openxmlformats.org/officeDocument/2006/relationships/hyperlink" Target="http://xmlsoft.org/XSLT/downloads.html"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ant.apache.org/bindownload.cgi" TargetMode="External"/><Relationship Id="rId2" Type="http://schemas.openxmlformats.org/officeDocument/2006/relationships/notesSlide" Target="../notesSlides/notesSlide177.xm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1.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190.xml"/><Relationship Id="rId1" Type="http://schemas.openxmlformats.org/officeDocument/2006/relationships/slideLayout" Target="../slideLayouts/slideLayout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94.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5.xml"/></Relationships>
</file>

<file path=ppt/slides/_rels/slide203.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notesSlide" Target="../notesSlides/notesSlide203.xml"/><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5.png"/><Relationship Id="rId4" Type="http://schemas.openxmlformats.org/officeDocument/2006/relationships/image" Target="../media/image2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Transformez vos XML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a:t>
            </a:fld>
            <a:endParaRPr lang="fr-FR"/>
          </a:p>
        </p:txBody>
      </p:sp>
      <p:sp>
        <p:nvSpPr>
          <p:cNvPr id="2" name="Titre 1"/>
          <p:cNvSpPr>
            <a:spLocks noGrp="1"/>
          </p:cNvSpPr>
          <p:nvPr>
            <p:ph type="ctrTitle"/>
          </p:nvPr>
        </p:nvSpPr>
        <p:spPr/>
        <p:txBody>
          <a:bodyPr/>
          <a:lstStyle/>
          <a:p>
            <a:r>
              <a:rPr lang="fr-FR" dirty="0"/>
              <a:t>Développer avec XSL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AutoShape 1026"/>
          <p:cNvSpPr>
            <a:spLocks noGrp="1" noChangeArrowheads="1"/>
          </p:cNvSpPr>
          <p:nvPr>
            <p:ph type="title"/>
          </p:nvPr>
        </p:nvSpPr>
        <p:spPr/>
        <p:txBody>
          <a:bodyPr>
            <a:normAutofit/>
          </a:bodyPr>
          <a:lstStyle/>
          <a:p>
            <a:r>
              <a:rPr lang="fr-FR" dirty="0"/>
              <a:t>La galaxie XML</a:t>
            </a:r>
          </a:p>
        </p:txBody>
      </p:sp>
      <p:sp>
        <p:nvSpPr>
          <p:cNvPr id="14340" name="Rectangle 1027"/>
          <p:cNvSpPr>
            <a:spLocks noGrp="1" noChangeArrowheads="1"/>
          </p:cNvSpPr>
          <p:nvPr>
            <p:ph idx="1"/>
          </p:nvPr>
        </p:nvSpPr>
        <p:spPr/>
        <p:txBody>
          <a:bodyPr>
            <a:normAutofit fontScale="92500" lnSpcReduction="10000"/>
          </a:bodyPr>
          <a:lstStyle/>
          <a:p>
            <a:r>
              <a:rPr lang="fr-FR" dirty="0"/>
              <a:t>La galaxie XML</a:t>
            </a:r>
          </a:p>
          <a:p>
            <a:pPr lvl="1"/>
            <a:r>
              <a:rPr lang="fr-FR" dirty="0"/>
              <a:t> XML (contenu et exports / imports BDD)</a:t>
            </a:r>
          </a:p>
          <a:p>
            <a:pPr lvl="1"/>
            <a:r>
              <a:rPr lang="fr-FR" dirty="0"/>
              <a:t> XHTML (contenu Web)</a:t>
            </a:r>
          </a:p>
          <a:p>
            <a:pPr lvl="1"/>
            <a:r>
              <a:rPr lang="fr-FR" dirty="0"/>
              <a:t> DTD, XSD (grammaires)</a:t>
            </a:r>
          </a:p>
          <a:p>
            <a:pPr lvl="1"/>
            <a:r>
              <a:rPr lang="fr-FR" dirty="0"/>
              <a:t> XSL-T (Transformation) et XSL-FO (Formatage)</a:t>
            </a:r>
          </a:p>
          <a:p>
            <a:pPr lvl="1"/>
            <a:r>
              <a:rPr lang="fr-FR" dirty="0"/>
              <a:t> RSS, </a:t>
            </a:r>
            <a:r>
              <a:rPr lang="fr-FR" dirty="0" err="1"/>
              <a:t>Atom</a:t>
            </a:r>
            <a:r>
              <a:rPr lang="fr-FR" dirty="0"/>
              <a:t> (syndication de contenu) </a:t>
            </a:r>
          </a:p>
          <a:p>
            <a:pPr lvl="1"/>
            <a:r>
              <a:rPr lang="fr-FR" dirty="0"/>
              <a:t> SVG (graphiques), </a:t>
            </a:r>
            <a:r>
              <a:rPr lang="fr-FR" dirty="0" err="1"/>
              <a:t>XLink</a:t>
            </a:r>
            <a:endParaRPr lang="fr-FR" dirty="0"/>
          </a:p>
          <a:p>
            <a:pPr lvl="1"/>
            <a:r>
              <a:rPr lang="fr-FR" dirty="0"/>
              <a:t> SOAP (Web services… WS-*)</a:t>
            </a:r>
          </a:p>
          <a:p>
            <a:pPr lvl="1"/>
            <a:r>
              <a:rPr lang="fr-FR" dirty="0"/>
              <a:t> </a:t>
            </a:r>
            <a:r>
              <a:rPr lang="fr-FR" dirty="0" err="1"/>
              <a:t>XForms</a:t>
            </a:r>
            <a:r>
              <a:rPr lang="fr-FR" dirty="0"/>
              <a:t> (formulaires)</a:t>
            </a:r>
          </a:p>
          <a:p>
            <a:pPr lvl="1"/>
            <a:r>
              <a:rPr lang="fr-FR" dirty="0"/>
              <a:t> </a:t>
            </a:r>
            <a:r>
              <a:rPr lang="fr-FR" dirty="0" err="1"/>
              <a:t>XQuery</a:t>
            </a:r>
            <a:r>
              <a:rPr lang="fr-FR" dirty="0"/>
              <a:t> (requêtes), XPath (extraction)</a:t>
            </a:r>
          </a:p>
          <a:p>
            <a:pPr lvl="1"/>
            <a:r>
              <a:rPr lang="fr-FR" dirty="0"/>
              <a:t> XUL (Mozilla), XAML (Microsoft </a:t>
            </a:r>
            <a:r>
              <a:rPr lang="fr-FR" dirty="0" err="1"/>
              <a:t>Silverlight</a:t>
            </a:r>
            <a:r>
              <a:rPr lang="fr-FR" dirty="0"/>
              <a:t>), MXML (Adobe Flash)</a:t>
            </a:r>
          </a:p>
        </p:txBody>
      </p:sp>
      <p:sp>
        <p:nvSpPr>
          <p:cNvPr id="14338" name="Rectangle 13"/>
          <p:cNvSpPr>
            <a:spLocks noGrp="1" noChangeArrowheads="1"/>
          </p:cNvSpPr>
          <p:nvPr>
            <p:ph type="sldNum" sz="quarter" idx="12"/>
          </p:nvPr>
        </p:nvSpPr>
        <p:spPr>
          <a:noFill/>
        </p:spPr>
        <p:txBody>
          <a:bodyPr>
            <a:normAutofit/>
          </a:bodyPr>
          <a:lstStyle/>
          <a:p>
            <a:fld id="{D0E731D8-F5EB-4F9B-86C1-C3C0F6B5B5FB}" type="slidenum">
              <a:rPr lang="fr-FR" smtClean="0"/>
              <a:pPr/>
              <a:t>10</a:t>
            </a:fld>
            <a:endParaRPr lang="fr-F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 Exercice multi documents</a:t>
            </a:r>
          </a:p>
        </p:txBody>
      </p:sp>
      <p:sp>
        <p:nvSpPr>
          <p:cNvPr id="3" name="Espace réservé du contenu 2"/>
          <p:cNvSpPr>
            <a:spLocks noGrp="1"/>
          </p:cNvSpPr>
          <p:nvPr>
            <p:ph idx="1"/>
          </p:nvPr>
        </p:nvSpPr>
        <p:spPr/>
        <p:txBody>
          <a:bodyPr>
            <a:normAutofit fontScale="77500" lnSpcReduction="20000"/>
          </a:bodyPr>
          <a:lstStyle/>
          <a:p>
            <a:r>
              <a:rPr lang="fr-FR" dirty="0"/>
              <a:t>Créer une feuille de facture basée sur 2 </a:t>
            </a:r>
            <a:r>
              <a:rPr lang="fr-FR" dirty="0" err="1"/>
              <a:t>xml</a:t>
            </a:r>
            <a:endParaRPr lang="fr-FR" dirty="0"/>
          </a:p>
          <a:p>
            <a:endParaRPr lang="fr-FR" dirty="0"/>
          </a:p>
          <a:p>
            <a:pPr lvl="1"/>
            <a:r>
              <a:rPr lang="fr-FR" dirty="0"/>
              <a:t>Document facture avec les </a:t>
            </a:r>
            <a:r>
              <a:rPr lang="fr-FR" dirty="0" err="1"/>
              <a:t>idclients</a:t>
            </a:r>
            <a:endParaRPr lang="fr-FR" dirty="0"/>
          </a:p>
          <a:p>
            <a:pPr lvl="1"/>
            <a:endParaRPr lang="fr-FR" dirty="0"/>
          </a:p>
          <a:p>
            <a:pPr lvl="1"/>
            <a:r>
              <a:rPr lang="fr-FR" dirty="0"/>
              <a:t>Document client avec toutes les informations clients</a:t>
            </a:r>
          </a:p>
          <a:p>
            <a:pPr lvl="1"/>
            <a:endParaRPr lang="fr-FR" dirty="0"/>
          </a:p>
          <a:p>
            <a:pPr lvl="1"/>
            <a:r>
              <a:rPr lang="fr-FR" dirty="0"/>
              <a:t>L’appel de transformation par le navigateur se fera par ou avec le document facture.xml</a:t>
            </a:r>
          </a:p>
          <a:p>
            <a:pPr lvl="1"/>
            <a:endParaRPr lang="fr-FR" dirty="0"/>
          </a:p>
          <a:p>
            <a:pPr lvl="1"/>
            <a:r>
              <a:rPr lang="fr-FR" dirty="0"/>
              <a:t>le </a:t>
            </a:r>
            <a:r>
              <a:rPr lang="fr-FR" dirty="0" err="1"/>
              <a:t>xsl</a:t>
            </a:r>
            <a:r>
              <a:rPr lang="fr-FR" dirty="0"/>
              <a:t> chargera le fichier grâce a la fonction document(</a:t>
            </a:r>
            <a:r>
              <a:rPr lang="fr-FR" dirty="0" err="1"/>
              <a:t>uri</a:t>
            </a:r>
            <a:r>
              <a:rPr lang="fr-FR" dirty="0"/>
              <a:t>)</a:t>
            </a:r>
          </a:p>
          <a:p>
            <a:pPr lvl="1"/>
            <a:endParaRPr lang="fr-FR" dirty="0"/>
          </a:p>
          <a:p>
            <a:pPr lvl="1"/>
            <a:r>
              <a:rPr lang="fr-FR" dirty="0"/>
              <a:t>afficher les infos clients pour chaque factures</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100</a:t>
            </a:fld>
            <a:endParaRPr lang="fr-FR"/>
          </a:p>
        </p:txBody>
      </p:sp>
      <p:sp>
        <p:nvSpPr>
          <p:cNvPr id="5" name="Espace réservé du contenu 4"/>
          <p:cNvSpPr>
            <a:spLocks noGrp="1"/>
          </p:cNvSpPr>
          <p:nvPr>
            <p:ph sz="quarter" idx="13"/>
          </p:nvPr>
        </p:nvSpPr>
        <p:spPr>
          <a:xfrm rot="160723">
            <a:off x="6784330" y="2148339"/>
            <a:ext cx="2071044" cy="2209697"/>
          </a:xfrm>
        </p:spPr>
        <p:txBody>
          <a:bodyPr>
            <a:normAutofit/>
          </a:bodyPr>
          <a:lstStyle/>
          <a:p>
            <a:pPr>
              <a:buNone/>
            </a:pPr>
            <a:endParaRPr lang="fr-FR" dirty="0"/>
          </a:p>
          <a:p>
            <a:pPr>
              <a:buNone/>
            </a:pPr>
            <a:endParaRPr lang="fr-FR" dirty="0"/>
          </a:p>
          <a:p>
            <a:pPr>
              <a:buNone/>
            </a:pPr>
            <a:endParaRPr lang="fr-FR" dirty="0"/>
          </a:p>
          <a:p>
            <a:pPr>
              <a:buNone/>
            </a:pPr>
            <a:r>
              <a:rPr lang="fr-FR" dirty="0"/>
              <a:t>	</a:t>
            </a:r>
          </a:p>
          <a:p>
            <a:pPr>
              <a:buNone/>
            </a:pPr>
            <a:endParaRPr lang="fr-FR" dirty="0"/>
          </a:p>
          <a:p>
            <a:pPr>
              <a:buNone/>
            </a:pPr>
            <a:r>
              <a:rPr lang="fr-FR" dirty="0"/>
              <a:t>		       produits</a:t>
            </a:r>
          </a:p>
          <a:p>
            <a:pPr>
              <a:buNone/>
            </a:pPr>
            <a:endParaRPr lang="fr-FR" dirty="0"/>
          </a:p>
          <a:p>
            <a:pPr>
              <a:buNone/>
            </a:pPr>
            <a:endParaRPr lang="fr-FR" dirty="0"/>
          </a:p>
          <a:p>
            <a:pPr>
              <a:buNone/>
            </a:pPr>
            <a:endParaRPr lang="fr-FR" dirty="0"/>
          </a:p>
          <a:p>
            <a:pPr>
              <a:buNone/>
            </a:pPr>
            <a:r>
              <a:rPr lang="fr-FR" dirty="0"/>
              <a:t>     factures</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6929454" y="2285992"/>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6929454" y="3182718"/>
            <a:ext cx="674910" cy="674910"/>
          </a:xfrm>
          <a:prstGeom prst="rect">
            <a:avLst/>
          </a:prstGeom>
          <a:noFill/>
        </p:spPr>
      </p:pic>
      <p:pic>
        <p:nvPicPr>
          <p:cNvPr id="8" name="Picture 4" descr="C:\Users\itis\Downloads\xml.png"/>
          <p:cNvPicPr>
            <a:picLocks noChangeAspect="1" noChangeArrowheads="1"/>
          </p:cNvPicPr>
          <p:nvPr/>
        </p:nvPicPr>
        <p:blipFill>
          <a:blip r:embed="rId4" cstate="print"/>
          <a:srcRect/>
          <a:stretch>
            <a:fillRect/>
          </a:stretch>
        </p:blipFill>
        <p:spPr bwMode="auto">
          <a:xfrm>
            <a:off x="8001024" y="2468338"/>
            <a:ext cx="674910" cy="674910"/>
          </a:xfrm>
          <a:prstGeom prst="rect">
            <a:avLst/>
          </a:prstGeom>
          <a:noFill/>
        </p:spPr>
      </p:pic>
      <p:cxnSp>
        <p:nvCxnSpPr>
          <p:cNvPr id="10" name="Connecteur droit avec flèche 9"/>
          <p:cNvCxnSpPr>
            <a:endCxn id="6" idx="3"/>
          </p:cNvCxnSpPr>
          <p:nvPr/>
        </p:nvCxnSpPr>
        <p:spPr>
          <a:xfrm rot="10800000">
            <a:off x="7604364" y="2623448"/>
            <a:ext cx="539536" cy="234049"/>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cxnSp>
        <p:nvCxnSpPr>
          <p:cNvPr id="16" name="Connecteur droit avec flèche 15"/>
          <p:cNvCxnSpPr>
            <a:stCxn id="7" idx="0"/>
          </p:cNvCxnSpPr>
          <p:nvPr/>
        </p:nvCxnSpPr>
        <p:spPr>
          <a:xfrm rot="5400000" flipH="1" flipV="1">
            <a:off x="7042728" y="2938801"/>
            <a:ext cx="468098" cy="19737"/>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6" name="Espace réservé du contenu 5"/>
          <p:cNvSpPr>
            <a:spLocks noGrp="1"/>
          </p:cNvSpPr>
          <p:nvPr>
            <p:ph idx="1"/>
          </p:nvPr>
        </p:nvSpPr>
        <p:spPr/>
        <p:txBody>
          <a:bodyPr>
            <a:normAutofit fontScale="62500" lnSpcReduction="20000"/>
          </a:bodyPr>
          <a:lstStyle/>
          <a:p>
            <a:pPr marL="342900" lvl="1" indent="-342900">
              <a:buFont typeface="Arial" pitchFamily="34" charset="0"/>
              <a:buChar char="•"/>
            </a:pPr>
            <a:r>
              <a:rPr lang="fr-FR" dirty="0"/>
              <a:t>Où puis je mettre une expression </a:t>
            </a:r>
            <a:r>
              <a:rPr lang="fr-FR" dirty="0" err="1"/>
              <a:t>Xpath</a:t>
            </a:r>
            <a:r>
              <a:rPr lang="fr-FR" dirty="0"/>
              <a:t>?</a:t>
            </a:r>
          </a:p>
          <a:p>
            <a:pPr marL="342900" lvl="1" indent="-342900">
              <a:buFont typeface="Arial" pitchFamily="34" charset="0"/>
              <a:buChar char="•"/>
            </a:pPr>
            <a:endParaRPr lang="fr-FR" dirty="0"/>
          </a:p>
          <a:p>
            <a:pPr lvl="2"/>
            <a:r>
              <a:rPr lang="fr-FR" dirty="0"/>
              <a:t>Pour bien identifier les attributs ou une expression </a:t>
            </a:r>
            <a:r>
              <a:rPr lang="fr-FR" dirty="0" err="1"/>
              <a:t>Xpath</a:t>
            </a:r>
            <a:r>
              <a:rPr lang="fr-FR" dirty="0"/>
              <a:t> est attendu en </a:t>
            </a:r>
            <a:r>
              <a:rPr lang="fr-FR" dirty="0" err="1"/>
              <a:t>xsl</a:t>
            </a:r>
            <a:endParaRPr lang="fr-FR" dirty="0"/>
          </a:p>
          <a:p>
            <a:pPr marL="1371600" lvl="2" indent="-457200">
              <a:buFont typeface="+mj-lt"/>
              <a:buAutoNum type="arabicPeriod"/>
            </a:pPr>
            <a:endParaRPr lang="fr-FR" b="1" u="sng" dirty="0"/>
          </a:p>
          <a:p>
            <a:pPr marL="1371600" lvl="2" indent="-457200">
              <a:buFont typeface="+mj-lt"/>
              <a:buAutoNum type="arabicPeriod"/>
            </a:pPr>
            <a:r>
              <a:rPr lang="fr-FR" b="1" u="sng" dirty="0"/>
              <a:t>Je suis pas dans un attribut?</a:t>
            </a:r>
          </a:p>
          <a:p>
            <a:pPr marL="2286000" lvl="4" indent="-457200"/>
            <a:r>
              <a:rPr lang="fr-FR" b="1" u="sng" dirty="0" err="1"/>
              <a:t>xsl:value-of</a:t>
            </a:r>
            <a:r>
              <a:rPr lang="fr-FR" b="1" u="sng" dirty="0"/>
              <a:t>, </a:t>
            </a:r>
            <a:r>
              <a:rPr lang="fr-FR" b="1" u="sng" dirty="0" err="1"/>
              <a:t>xsl:for-each</a:t>
            </a:r>
            <a:r>
              <a:rPr lang="fr-FR" b="1" u="sng" dirty="0"/>
              <a:t>,…</a:t>
            </a:r>
          </a:p>
          <a:p>
            <a:pPr marL="571500" indent="-457200"/>
            <a:endParaRPr lang="fr-FR" b="1" u="sng" dirty="0"/>
          </a:p>
          <a:p>
            <a:pPr marL="1371600" lvl="2" indent="-457200">
              <a:buFont typeface="+mj-lt"/>
              <a:buAutoNum type="arabicPeriod" startAt="2"/>
            </a:pPr>
            <a:r>
              <a:rPr lang="fr-FR" b="1" u="sng" dirty="0"/>
              <a:t>La balise est une balise XSL?</a:t>
            </a:r>
          </a:p>
          <a:p>
            <a:pPr lvl="4"/>
            <a:r>
              <a:rPr lang="fr-FR" sz="2900" b="1" dirty="0"/>
              <a:t>OUI</a:t>
            </a:r>
            <a:r>
              <a:rPr lang="fr-FR" sz="2900" dirty="0"/>
              <a:t> </a:t>
            </a:r>
            <a:r>
              <a:rPr lang="fr-FR" dirty="0"/>
              <a:t>, </a:t>
            </a:r>
            <a:r>
              <a:rPr lang="fr-FR" dirty="0">
                <a:sym typeface="Wingdings" pitchFamily="2" charset="2"/>
              </a:rPr>
              <a:t> question suivante</a:t>
            </a:r>
          </a:p>
          <a:p>
            <a:pPr lvl="4"/>
            <a:r>
              <a:rPr lang="fr-FR" dirty="0">
                <a:sym typeface="Wingdings" pitchFamily="2" charset="2"/>
              </a:rPr>
              <a:t>NON, mettre des </a:t>
            </a:r>
            <a:r>
              <a:rPr lang="fr-FR" b="1" dirty="0">
                <a:sym typeface="Wingdings" pitchFamily="2" charset="2"/>
              </a:rPr>
              <a:t>accolades</a:t>
            </a:r>
            <a:r>
              <a:rPr lang="fr-FR" dirty="0">
                <a:sym typeface="Wingdings" pitchFamily="2" charset="2"/>
              </a:rPr>
              <a:t> pour </a:t>
            </a:r>
            <a:r>
              <a:rPr lang="fr-FR" b="1" dirty="0">
                <a:sym typeface="Wingdings" pitchFamily="2" charset="2"/>
              </a:rPr>
              <a:t>évaluer</a:t>
            </a:r>
            <a:r>
              <a:rPr lang="fr-FR" dirty="0">
                <a:sym typeface="Wingdings" pitchFamily="2" charset="2"/>
              </a:rPr>
              <a:t> la valeur vers la sortie</a:t>
            </a:r>
            <a:endParaRPr lang="fr-FR" dirty="0"/>
          </a:p>
          <a:p>
            <a:pPr marL="1371600" lvl="2" indent="-457200">
              <a:buFont typeface="+mj-lt"/>
              <a:buAutoNum type="arabicPeriod" startAt="2"/>
            </a:pPr>
            <a:endParaRPr lang="fr-FR" dirty="0"/>
          </a:p>
          <a:p>
            <a:pPr marL="1371600" lvl="2" indent="-457200">
              <a:buFont typeface="+mj-lt"/>
              <a:buAutoNum type="arabicPeriod" startAt="2"/>
            </a:pPr>
            <a:r>
              <a:rPr lang="fr-FR" b="1" u="sng" dirty="0"/>
              <a:t>L'attribut est :</a:t>
            </a:r>
          </a:p>
          <a:p>
            <a:pPr lvl="3"/>
            <a:r>
              <a:rPr lang="fr-FR" sz="2600" b="1" dirty="0"/>
              <a:t>select</a:t>
            </a:r>
            <a:r>
              <a:rPr lang="fr-FR" b="1" dirty="0"/>
              <a:t>=".."</a:t>
            </a:r>
          </a:p>
          <a:p>
            <a:pPr lvl="3"/>
            <a:r>
              <a:rPr lang="fr-FR" sz="2600" b="1" dirty="0"/>
              <a:t>test</a:t>
            </a:r>
            <a:r>
              <a:rPr lang="fr-FR" b="1" dirty="0"/>
              <a:t>=".."</a:t>
            </a:r>
          </a:p>
          <a:p>
            <a:pPr lvl="3"/>
            <a:r>
              <a:rPr lang="fr-FR" sz="2600" b="1" dirty="0"/>
              <a:t>match</a:t>
            </a:r>
            <a:r>
              <a:rPr lang="fr-FR" b="1" dirty="0"/>
              <a:t>=".."</a:t>
            </a:r>
          </a:p>
          <a:p>
            <a:pPr lvl="4"/>
            <a:r>
              <a:rPr lang="fr-FR" b="1" dirty="0" err="1"/>
              <a:t>Xpath</a:t>
            </a:r>
            <a:r>
              <a:rPr lang="fr-FR" b="1" dirty="0"/>
              <a:t> supporter, ex… action XSL</a:t>
            </a:r>
          </a:p>
          <a:p>
            <a:pPr lvl="3"/>
            <a:endParaRPr lang="fr-FR" b="1" dirty="0"/>
          </a:p>
          <a:p>
            <a:pPr lvl="3"/>
            <a:r>
              <a:rPr lang="fr-FR" i="1" dirty="0"/>
              <a:t>un-autre-</a:t>
            </a:r>
            <a:r>
              <a:rPr lang="fr-FR" i="1" dirty="0" err="1"/>
              <a:t>attrib</a:t>
            </a:r>
            <a:r>
              <a:rPr lang="fr-FR" b="1" dirty="0"/>
              <a:t>=".."</a:t>
            </a:r>
          </a:p>
          <a:p>
            <a:pPr lvl="4"/>
            <a:r>
              <a:rPr lang="fr-FR" dirty="0"/>
              <a:t>utiliser des accolades pour </a:t>
            </a:r>
            <a:r>
              <a:rPr lang="fr-FR" b="1" dirty="0"/>
              <a:t>évaluer</a:t>
            </a:r>
            <a:r>
              <a:rPr lang="fr-FR" dirty="0"/>
              <a:t> l'expression</a:t>
            </a:r>
          </a:p>
          <a:p>
            <a:pPr lvl="2"/>
            <a:endParaRPr lang="fr-FR" dirty="0"/>
          </a:p>
          <a:p>
            <a:pPr lvl="2"/>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101</a:t>
            </a:fld>
            <a:endParaRPr lang="fr-FR"/>
          </a:p>
        </p:txBody>
      </p:sp>
      <p:sp>
        <p:nvSpPr>
          <p:cNvPr id="7" name="Espace réservé du contenu 6"/>
          <p:cNvSpPr>
            <a:spLocks noGrp="1"/>
          </p:cNvSpPr>
          <p:nvPr>
            <p:ph sz="quarter" idx="13"/>
          </p:nvPr>
        </p:nvSpPr>
        <p:spPr>
          <a:xfrm rot="160723">
            <a:off x="6903678" y="2148452"/>
            <a:ext cx="2071044" cy="2002477"/>
          </a:xfrm>
        </p:spPr>
        <p:txBody>
          <a:bodyPr>
            <a:normAutofit/>
          </a:bodyPr>
          <a:lstStyle/>
          <a:p>
            <a:pPr>
              <a:buNone/>
            </a:pPr>
            <a:r>
              <a:rPr lang="fr-FR" sz="2000" baseline="0" dirty="0"/>
              <a:t>Seul certains attributs </a:t>
            </a:r>
          </a:p>
          <a:p>
            <a:pPr>
              <a:buNone/>
            </a:pPr>
            <a:r>
              <a:rPr lang="fr-FR" sz="2000" baseline="0" dirty="0"/>
              <a:t>requièrent ou acceptent </a:t>
            </a:r>
          </a:p>
          <a:p>
            <a:pPr>
              <a:buNone/>
            </a:pPr>
            <a:r>
              <a:rPr lang="fr-FR" sz="2000" baseline="0" dirty="0"/>
              <a:t>du </a:t>
            </a:r>
            <a:r>
              <a:rPr lang="fr-FR" sz="2000" baseline="0" dirty="0" err="1"/>
              <a:t>Xpath</a:t>
            </a:r>
            <a:r>
              <a:rPr lang="fr-FR" sz="2000" baseline="0" dirty="0"/>
              <a:t> !!!</a:t>
            </a:r>
            <a:endParaRPr lang="fr-FR" sz="2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p:cNvSpPr>
            <a:spLocks noGrp="1" noChangeArrowheads="1"/>
          </p:cNvSpPr>
          <p:nvPr>
            <p:ph type="title"/>
          </p:nvPr>
        </p:nvSpPr>
        <p:spPr/>
        <p:txBody>
          <a:bodyPr/>
          <a:lstStyle/>
          <a:p>
            <a:pPr eaLnBrk="1" hangingPunct="1"/>
            <a:r>
              <a:rPr lang="fr-FR" dirty="0"/>
              <a:t>Le langage XSL-T</a:t>
            </a:r>
          </a:p>
        </p:txBody>
      </p:sp>
      <p:sp>
        <p:nvSpPr>
          <p:cNvPr id="156676" name="Rectangle 3"/>
          <p:cNvSpPr>
            <a:spLocks noGrp="1" noChangeArrowheads="1"/>
          </p:cNvSpPr>
          <p:nvPr>
            <p:ph idx="1"/>
          </p:nvPr>
        </p:nvSpPr>
        <p:spPr/>
        <p:txBody>
          <a:bodyPr>
            <a:normAutofit fontScale="77500" lnSpcReduction="20000"/>
          </a:bodyPr>
          <a:lstStyle/>
          <a:p>
            <a:r>
              <a:rPr lang="fr-FR" dirty="0"/>
              <a:t>On peut aussi utiliser XSL-T pour générer des XSD dynamiques (règles dynamiques selon le contenu)</a:t>
            </a:r>
          </a:p>
          <a:p>
            <a:pPr lvl="1"/>
            <a:endParaRPr lang="fr-FR" dirty="0"/>
          </a:p>
          <a:p>
            <a:pPr lvl="1"/>
            <a:endParaRPr lang="fr-FR" dirty="0"/>
          </a:p>
          <a:p>
            <a:r>
              <a:rPr lang="fr-FR" dirty="0"/>
              <a:t>Les modèles de contenu extensible</a:t>
            </a:r>
          </a:p>
          <a:p>
            <a:pPr lvl="1"/>
            <a:r>
              <a:rPr lang="fr-FR" dirty="0"/>
              <a:t> il existe des design patterns pour les schémas classiques et des catalogues, mais aussi des modèles de contenu extensibles (en XSL-T ou via un </a:t>
            </a:r>
            <a:r>
              <a:rPr lang="fr-FR" dirty="0" err="1"/>
              <a:t>Schematron</a:t>
            </a:r>
            <a:r>
              <a:rPr lang="fr-FR" dirty="0"/>
              <a:t>)</a:t>
            </a:r>
          </a:p>
          <a:p>
            <a:pPr lvl="1"/>
            <a:endParaRPr lang="fr-FR" dirty="0"/>
          </a:p>
          <a:p>
            <a:pPr lvl="1"/>
            <a:endParaRPr lang="fr-FR" dirty="0"/>
          </a:p>
          <a:p>
            <a:r>
              <a:rPr lang="fr-FR" dirty="0"/>
              <a:t>Étendre un schéma XML à l'aide d'un </a:t>
            </a:r>
            <a:r>
              <a:rPr lang="fr-FR" dirty="0" err="1"/>
              <a:t>Schematron</a:t>
            </a:r>
            <a:r>
              <a:rPr lang="fr-FR" dirty="0"/>
              <a:t>*</a:t>
            </a:r>
          </a:p>
          <a:p>
            <a:pPr lvl="1"/>
            <a:r>
              <a:rPr lang="fr-FR" dirty="0"/>
              <a:t> </a:t>
            </a:r>
            <a:r>
              <a:rPr lang="fr-FR" dirty="0" err="1"/>
              <a:t>Schematron</a:t>
            </a:r>
            <a:r>
              <a:rPr lang="fr-FR" dirty="0"/>
              <a:t> : langage permettant d’effectuer des assertions concernant la validité d’un document XML à l’aide des expressions XPath</a:t>
            </a:r>
          </a:p>
          <a:p>
            <a:pPr lvl="1"/>
            <a:r>
              <a:rPr lang="fr-FR" dirty="0"/>
              <a:t> Inconvénients : le </a:t>
            </a:r>
            <a:r>
              <a:rPr lang="fr-FR" dirty="0" err="1"/>
              <a:t>Schematron</a:t>
            </a:r>
            <a:r>
              <a:rPr lang="fr-FR" dirty="0"/>
              <a:t> rend la spécification de la structure d’un document XML difficile à lire et à gérer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102</a:t>
            </a:fld>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CEBE933-9F33-416C-B910-E94A35219916}"/>
              </a:ext>
            </a:extLst>
          </p:cNvPr>
          <p:cNvSpPr>
            <a:spLocks noGrp="1"/>
          </p:cNvSpPr>
          <p:nvPr>
            <p:ph type="title"/>
          </p:nvPr>
        </p:nvSpPr>
        <p:spPr/>
        <p:txBody>
          <a:bodyPr/>
          <a:lstStyle/>
          <a:p>
            <a:r>
              <a:rPr lang="fr-FR" dirty="0"/>
              <a:t>XSL &amp; traitement générique de </a:t>
            </a:r>
            <a:r>
              <a:rPr lang="fr-FR" dirty="0" err="1"/>
              <a:t>noeuds</a:t>
            </a:r>
            <a:endParaRPr lang="fr-FR" dirty="0"/>
          </a:p>
        </p:txBody>
      </p:sp>
      <p:sp>
        <p:nvSpPr>
          <p:cNvPr id="6" name="Espace réservé du texte 5">
            <a:extLst>
              <a:ext uri="{FF2B5EF4-FFF2-40B4-BE49-F238E27FC236}">
                <a16:creationId xmlns:a16="http://schemas.microsoft.com/office/drawing/2014/main" id="{45AEA7A0-9940-41F5-BA17-48741BA5EF3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C0045F1-10D4-4E64-8014-B3A0B24C7C9E}"/>
              </a:ext>
            </a:extLst>
          </p:cNvPr>
          <p:cNvSpPr>
            <a:spLocks noGrp="1"/>
          </p:cNvSpPr>
          <p:nvPr>
            <p:ph type="sldNum" sz="quarter" idx="12"/>
          </p:nvPr>
        </p:nvSpPr>
        <p:spPr/>
        <p:txBody>
          <a:bodyPr/>
          <a:lstStyle/>
          <a:p>
            <a:fld id="{5A33B5BC-E3F1-4ABE-A1A6-D2608D40EC2E}" type="slidenum">
              <a:rPr lang="fr-FR" smtClean="0"/>
              <a:pPr/>
              <a:t>103</a:t>
            </a:fld>
            <a:endParaRPr lang="fr-FR"/>
          </a:p>
        </p:txBody>
      </p:sp>
    </p:spTree>
    <p:extLst>
      <p:ext uri="{BB962C8B-B14F-4D97-AF65-F5344CB8AC3E}">
        <p14:creationId xmlns:p14="http://schemas.microsoft.com/office/powerpoint/2010/main" val="34095692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Match complexe plein d’unions ‘|’(pipe)</a:t>
            </a:r>
          </a:p>
          <a:p>
            <a:pPr lvl="4"/>
            <a:r>
              <a:rPr lang="fr-FR" dirty="0"/>
              <a:t>Match=«balise1Text | bailse2Txt»</a:t>
            </a:r>
          </a:p>
          <a:p>
            <a:pPr lvl="5"/>
            <a:r>
              <a:rPr lang="fr-FR" dirty="0"/>
              <a:t>Maintien difficile</a:t>
            </a:r>
          </a:p>
          <a:p>
            <a:pPr lvl="5"/>
            <a:r>
              <a:rPr lang="fr-FR" dirty="0"/>
              <a:t>Généricité proche de zéro</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104</a:t>
            </a:fld>
            <a:endParaRPr lang="fr-FR"/>
          </a:p>
        </p:txBody>
      </p:sp>
    </p:spTree>
    <p:extLst>
      <p:ext uri="{BB962C8B-B14F-4D97-AF65-F5344CB8AC3E}">
        <p14:creationId xmlns:p14="http://schemas.microsoft.com/office/powerpoint/2010/main" val="35700972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Traitement générique du nom de balise</a:t>
            </a:r>
          </a:p>
          <a:p>
            <a:pPr lvl="4"/>
            <a:r>
              <a:rPr lang="fr-FR" dirty="0"/>
              <a:t>match=«*[contains(</a:t>
            </a:r>
            <a:r>
              <a:rPr lang="fr-FR" dirty="0" err="1"/>
              <a:t>name</a:t>
            </a:r>
            <a:r>
              <a:rPr lang="fr-FR" dirty="0"/>
              <a:t>(),’</a:t>
            </a:r>
            <a:r>
              <a:rPr lang="fr-FR" dirty="0" err="1"/>
              <a:t>text</a:t>
            </a:r>
            <a:r>
              <a:rPr lang="fr-FR" dirty="0"/>
              <a:t>’)]»</a:t>
            </a:r>
          </a:p>
          <a:p>
            <a:pPr lvl="5"/>
            <a:r>
              <a:rPr lang="fr-FR" dirty="0"/>
              <a:t>Maintient plus facile (mais </a:t>
            </a:r>
            <a:r>
              <a:rPr lang="fr-FR" b="1" u="sng" dirty="0"/>
              <a:t>pas optimum</a:t>
            </a:r>
            <a:r>
              <a:rPr lang="fr-FR" dirty="0"/>
              <a:t>)</a:t>
            </a:r>
          </a:p>
          <a:p>
            <a:pPr lvl="5"/>
            <a:r>
              <a:rPr lang="fr-FR" b="1" u="sng" dirty="0"/>
              <a:t>Dépend</a:t>
            </a:r>
            <a:r>
              <a:rPr lang="fr-FR" dirty="0"/>
              <a:t> d’une bonne </a:t>
            </a:r>
            <a:r>
              <a:rPr lang="fr-FR" b="1" u="sng" dirty="0"/>
              <a:t>convention de nommage</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105</a:t>
            </a:fld>
            <a:endParaRPr lang="fr-FR"/>
          </a:p>
        </p:txBody>
      </p:sp>
    </p:spTree>
    <p:extLst>
      <p:ext uri="{BB962C8B-B14F-4D97-AF65-F5344CB8AC3E}">
        <p14:creationId xmlns:p14="http://schemas.microsoft.com/office/powerpoint/2010/main" val="35452535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Chercher des cohérences dans un attribut commun aux balises</a:t>
            </a:r>
          </a:p>
          <a:p>
            <a:pPr lvl="4"/>
            <a:r>
              <a:rPr lang="fr-FR" dirty="0"/>
              <a:t>Match=« *[@type=‘txt’] »</a:t>
            </a:r>
          </a:p>
          <a:p>
            <a:pPr lvl="5"/>
            <a:r>
              <a:rPr lang="fr-FR" dirty="0"/>
              <a:t>Maintient </a:t>
            </a:r>
            <a:r>
              <a:rPr lang="fr-FR" b="1" u="sng" dirty="0"/>
              <a:t>plus facile </a:t>
            </a:r>
          </a:p>
          <a:p>
            <a:pPr lvl="5"/>
            <a:r>
              <a:rPr lang="fr-FR" b="1" u="sng" dirty="0"/>
              <a:t>Dépend d’attribut </a:t>
            </a:r>
            <a:r>
              <a:rPr lang="fr-FR" dirty="0"/>
              <a:t>pour la généricité du contenu</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106</a:t>
            </a:fld>
            <a:endParaRPr lang="fr-FR"/>
          </a:p>
        </p:txBody>
      </p:sp>
    </p:spTree>
    <p:extLst>
      <p:ext uri="{BB962C8B-B14F-4D97-AF65-F5344CB8AC3E}">
        <p14:creationId xmlns:p14="http://schemas.microsoft.com/office/powerpoint/2010/main" val="1783975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a:t>
            </a:r>
            <a:r>
              <a:rPr lang="fr-FR" dirty="0">
                <a:sym typeface="Wingdings" pitchFamily="2" charset="2"/>
              </a:rPr>
              <a:t> Office open </a:t>
            </a:r>
            <a:r>
              <a:rPr lang="fr-FR" dirty="0" err="1">
                <a:sym typeface="Wingdings" pitchFamily="2" charset="2"/>
              </a:rPr>
              <a:t>xml</a:t>
            </a:r>
            <a:endParaRPr lang="fr-FR" dirty="0"/>
          </a:p>
        </p:txBody>
      </p:sp>
      <p:sp>
        <p:nvSpPr>
          <p:cNvPr id="6" name="Espace réservé du texte 5"/>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107</a:t>
            </a:fld>
            <a:endParaRPr lang="fr-F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2"/>
          <p:cNvSpPr>
            <a:spLocks noGrp="1" noChangeArrowheads="1"/>
          </p:cNvSpPr>
          <p:nvPr>
            <p:ph type="title"/>
          </p:nvPr>
        </p:nvSpPr>
        <p:spPr/>
        <p:txBody>
          <a:bodyPr>
            <a:normAutofit/>
          </a:bodyPr>
          <a:lstStyle/>
          <a:p>
            <a:r>
              <a:rPr lang="fr-FR" dirty="0"/>
              <a:t>XML et l'offre bureautique</a:t>
            </a:r>
          </a:p>
        </p:txBody>
      </p:sp>
      <p:sp>
        <p:nvSpPr>
          <p:cNvPr id="30724" name="Rectangle 3"/>
          <p:cNvSpPr>
            <a:spLocks noGrp="1" noChangeArrowheads="1"/>
          </p:cNvSpPr>
          <p:nvPr>
            <p:ph idx="1"/>
          </p:nvPr>
        </p:nvSpPr>
        <p:spPr/>
        <p:txBody>
          <a:bodyPr>
            <a:normAutofit fontScale="62500" lnSpcReduction="20000"/>
          </a:bodyPr>
          <a:lstStyle/>
          <a:p>
            <a:r>
              <a:rPr lang="fr-FR" dirty="0"/>
              <a:t>XML et suites logicielles</a:t>
            </a:r>
          </a:p>
          <a:p>
            <a:pPr lvl="1"/>
            <a:r>
              <a:rPr lang="fr-FR" dirty="0">
                <a:cs typeface="Courier New" pitchFamily="49" charset="0"/>
              </a:rPr>
              <a:t> </a:t>
            </a:r>
            <a:r>
              <a:rPr lang="fr-FR" b="1" dirty="0">
                <a:cs typeface="Courier New" pitchFamily="49" charset="0"/>
              </a:rPr>
              <a:t>Open Office </a:t>
            </a:r>
            <a:r>
              <a:rPr lang="fr-FR" dirty="0">
                <a:cs typeface="Courier New" pitchFamily="49" charset="0"/>
              </a:rPr>
              <a:t>utilise la norme XML "</a:t>
            </a:r>
            <a:r>
              <a:rPr lang="fr-FR" b="1" dirty="0" err="1">
                <a:cs typeface="Courier New" pitchFamily="49" charset="0"/>
              </a:rPr>
              <a:t>OpenDocument</a:t>
            </a:r>
            <a:r>
              <a:rPr lang="fr-FR" dirty="0">
                <a:cs typeface="Courier New" pitchFamily="49" charset="0"/>
              </a:rPr>
              <a:t>" pour décrire ses fichiers</a:t>
            </a:r>
          </a:p>
          <a:p>
            <a:pPr lvl="1"/>
            <a:endParaRPr lang="fr-FR" dirty="0">
              <a:cs typeface="Courier New" pitchFamily="49" charset="0"/>
            </a:endParaRPr>
          </a:p>
          <a:p>
            <a:pPr lvl="1"/>
            <a:r>
              <a:rPr lang="fr-FR" b="1" dirty="0">
                <a:cs typeface="Courier New" pitchFamily="49" charset="0"/>
              </a:rPr>
              <a:t> Microsoft Office</a:t>
            </a:r>
            <a:r>
              <a:rPr lang="fr-FR" dirty="0">
                <a:cs typeface="Courier New" pitchFamily="49" charset="0"/>
              </a:rPr>
              <a:t> utilise la norme " </a:t>
            </a:r>
            <a:r>
              <a:rPr lang="fr-FR" b="1" dirty="0" err="1">
                <a:cs typeface="Courier New" pitchFamily="49" charset="0"/>
              </a:rPr>
              <a:t>OpenXML</a:t>
            </a:r>
            <a:r>
              <a:rPr lang="fr-FR" dirty="0">
                <a:cs typeface="Courier New" pitchFamily="49" charset="0"/>
              </a:rPr>
              <a:t>" (.</a:t>
            </a:r>
            <a:r>
              <a:rPr lang="fr-FR" dirty="0" err="1">
                <a:cs typeface="Courier New" pitchFamily="49" charset="0"/>
              </a:rPr>
              <a:t>docx</a:t>
            </a:r>
            <a:r>
              <a:rPr lang="fr-FR" dirty="0">
                <a:cs typeface="Courier New" pitchFamily="49" charset="0"/>
              </a:rPr>
              <a:t> = fichiers XML zippés)</a:t>
            </a:r>
          </a:p>
          <a:p>
            <a:pPr lvl="1"/>
            <a:endParaRPr lang="fr-FR" dirty="0">
              <a:cs typeface="Courier New" pitchFamily="49" charset="0"/>
            </a:endParaRPr>
          </a:p>
          <a:p>
            <a:r>
              <a:rPr lang="fr-FR" dirty="0"/>
              <a:t>Pourquoi l'utilisation de XML en bureautique ?</a:t>
            </a:r>
          </a:p>
          <a:p>
            <a:pPr lvl="1"/>
            <a:r>
              <a:rPr lang="fr-FR" dirty="0">
                <a:cs typeface="Courier New" pitchFamily="49" charset="0"/>
              </a:rPr>
              <a:t> Reproches de faible portabilité et automatisation des formats propriétaires (en particulier compilés)</a:t>
            </a:r>
          </a:p>
          <a:p>
            <a:pPr lvl="1"/>
            <a:endParaRPr lang="fr-FR" dirty="0">
              <a:cs typeface="Courier New" pitchFamily="49" charset="0"/>
            </a:endParaRPr>
          </a:p>
          <a:p>
            <a:pPr lvl="1"/>
            <a:r>
              <a:rPr lang="fr-FR" dirty="0">
                <a:cs typeface="Courier New" pitchFamily="49" charset="0"/>
              </a:rPr>
              <a:t> L'utilisation de XML facilite l'interopérabilité des programmes (standard ouvert, API existantes et facilité d'import-export entre formats différents)</a:t>
            </a:r>
          </a:p>
          <a:p>
            <a:pPr lvl="1"/>
            <a:endParaRPr lang="fr-FR" dirty="0">
              <a:cs typeface="Courier New" pitchFamily="49" charset="0"/>
            </a:endParaRPr>
          </a:p>
          <a:p>
            <a:pPr lvl="1"/>
            <a:r>
              <a:rPr lang="fr-FR" dirty="0">
                <a:cs typeface="Courier New" pitchFamily="49" charset="0"/>
              </a:rPr>
              <a:t> Les versions compressées de XML sont souvent moins lourdes que leurs concurrents (plus facile à stocker, échanger…)</a:t>
            </a:r>
          </a:p>
          <a:p>
            <a:pPr lvl="1"/>
            <a:r>
              <a:rPr lang="fr-FR" dirty="0">
                <a:cs typeface="Courier New" pitchFamily="49" charset="0"/>
              </a:rPr>
              <a:t> L'exploitation directe des ressources bureautiques en XML permet d'éviter la duplication des ressources (et donc les risques d'erreurs de reproduction)</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108</a:t>
            </a:fld>
            <a:endParaRPr lang="fr-F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p:txBody>
          <a:bodyPr>
            <a:normAutofit/>
          </a:bodyPr>
          <a:lstStyle/>
          <a:p>
            <a:r>
              <a:rPr lang="fr-FR" dirty="0"/>
              <a:t> XML et l'offre bureautique</a:t>
            </a:r>
          </a:p>
        </p:txBody>
      </p:sp>
      <p:sp>
        <p:nvSpPr>
          <p:cNvPr id="31748" name="Rectangle 3"/>
          <p:cNvSpPr>
            <a:spLocks noGrp="1" noChangeArrowheads="1"/>
          </p:cNvSpPr>
          <p:nvPr>
            <p:ph idx="1"/>
          </p:nvPr>
        </p:nvSpPr>
        <p:spPr/>
        <p:txBody>
          <a:bodyPr>
            <a:normAutofit fontScale="92500" lnSpcReduction="20000"/>
          </a:bodyPr>
          <a:lstStyle/>
          <a:p>
            <a:r>
              <a:rPr lang="fr-FR" dirty="0"/>
              <a:t>XML et bureautique chez Microsoft</a:t>
            </a:r>
          </a:p>
          <a:p>
            <a:pPr lvl="1"/>
            <a:r>
              <a:rPr lang="fr-FR" dirty="0"/>
              <a:t>Office 2003 : </a:t>
            </a:r>
          </a:p>
          <a:p>
            <a:pPr lvl="2"/>
            <a:r>
              <a:rPr lang="fr-FR" dirty="0"/>
              <a:t> </a:t>
            </a:r>
            <a:r>
              <a:rPr lang="fr-FR" dirty="0" err="1"/>
              <a:t>WordProcessingML</a:t>
            </a:r>
            <a:r>
              <a:rPr lang="fr-FR" dirty="0"/>
              <a:t> ou </a:t>
            </a:r>
            <a:r>
              <a:rPr lang="fr-FR" dirty="0" err="1"/>
              <a:t>WordML</a:t>
            </a:r>
            <a:r>
              <a:rPr lang="fr-FR" dirty="0"/>
              <a:t> (Word) </a:t>
            </a:r>
          </a:p>
          <a:p>
            <a:pPr lvl="2"/>
            <a:r>
              <a:rPr lang="fr-FR" dirty="0"/>
              <a:t> </a:t>
            </a:r>
            <a:r>
              <a:rPr lang="fr-FR" dirty="0" err="1"/>
              <a:t>SpreadsheetML</a:t>
            </a:r>
            <a:r>
              <a:rPr lang="fr-FR" dirty="0"/>
              <a:t> (Excel)</a:t>
            </a:r>
          </a:p>
          <a:p>
            <a:pPr lvl="2"/>
            <a:r>
              <a:rPr lang="fr-FR" dirty="0"/>
              <a:t> Documents XML plain </a:t>
            </a:r>
            <a:r>
              <a:rPr lang="fr-FR" dirty="0" err="1"/>
              <a:t>text</a:t>
            </a:r>
            <a:r>
              <a:rPr lang="fr-FR" dirty="0"/>
              <a:t> monolithique (volumineux)</a:t>
            </a:r>
          </a:p>
          <a:p>
            <a:pPr lvl="1"/>
            <a:endParaRPr lang="fr-FR" dirty="0"/>
          </a:p>
          <a:p>
            <a:pPr lvl="1"/>
            <a:r>
              <a:rPr lang="fr-FR" dirty="0"/>
              <a:t>Office 2007 </a:t>
            </a:r>
          </a:p>
          <a:p>
            <a:pPr lvl="2"/>
            <a:r>
              <a:rPr lang="fr-FR" dirty="0"/>
              <a:t> Office Open XML version ECMA (ECMA-376 )</a:t>
            </a:r>
          </a:p>
          <a:p>
            <a:pPr lvl="2"/>
            <a:r>
              <a:rPr lang="fr-FR" dirty="0"/>
              <a:t> SP2 proposera ODF (lecture, écriture et choix de format par défaut)</a:t>
            </a:r>
          </a:p>
          <a:p>
            <a:pPr lvl="1"/>
            <a:endParaRPr lang="fr-FR" dirty="0"/>
          </a:p>
          <a:p>
            <a:pPr lvl="1"/>
            <a:r>
              <a:rPr lang="fr-FR" dirty="0"/>
              <a:t>Office 14</a:t>
            </a:r>
          </a:p>
          <a:p>
            <a:pPr lvl="2"/>
            <a:r>
              <a:rPr lang="fr-FR" dirty="0"/>
              <a:t> Véritable implémentation d'Office Open XML version ISO (ISO/IEC IS 29500)</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109</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fontScale="90000"/>
          </a:bodyPr>
          <a:lstStyle/>
          <a:p>
            <a:r>
              <a:rPr lang="fr-FR" dirty="0"/>
              <a:t>1.Rappels XML</a:t>
            </a:r>
            <a:br>
              <a:rPr lang="fr-FR" dirty="0"/>
            </a:br>
            <a:r>
              <a:rPr lang="fr-FR" dirty="0"/>
              <a:t>	I) 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11</a:t>
            </a:fld>
            <a:endParaRPr lang="fr-F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1026"/>
          <p:cNvSpPr>
            <a:spLocks noGrp="1" noChangeArrowheads="1"/>
          </p:cNvSpPr>
          <p:nvPr>
            <p:ph type="title"/>
          </p:nvPr>
        </p:nvSpPr>
        <p:spPr/>
        <p:txBody>
          <a:bodyPr>
            <a:normAutofit/>
          </a:bodyPr>
          <a:lstStyle/>
          <a:p>
            <a:r>
              <a:rPr lang="fr-FR" dirty="0"/>
              <a:t>XML et l'offre bureautique</a:t>
            </a:r>
          </a:p>
        </p:txBody>
      </p:sp>
      <p:sp>
        <p:nvSpPr>
          <p:cNvPr id="32772" name="Rectangle 1027"/>
          <p:cNvSpPr>
            <a:spLocks noGrp="1" noChangeArrowheads="1"/>
          </p:cNvSpPr>
          <p:nvPr>
            <p:ph idx="1"/>
          </p:nvPr>
        </p:nvSpPr>
        <p:spPr/>
        <p:txBody>
          <a:bodyPr>
            <a:normAutofit fontScale="85000" lnSpcReduction="20000"/>
          </a:bodyPr>
          <a:lstStyle/>
          <a:p>
            <a:r>
              <a:rPr lang="fr-FR" dirty="0">
                <a:ea typeface="MS Mincho" pitchFamily="49" charset="-128"/>
              </a:rPr>
              <a:t>L'offre Office de Microsoft : Office Open XML (Open XML ou OOXML)</a:t>
            </a:r>
            <a:endParaRPr lang="fr-FR" dirty="0"/>
          </a:p>
          <a:p>
            <a:pPr lvl="1"/>
            <a:r>
              <a:rPr lang="fr-FR" dirty="0">
                <a:cs typeface="Courier New" pitchFamily="49" charset="0"/>
              </a:rPr>
              <a:t> Créé par Microsoft</a:t>
            </a:r>
          </a:p>
          <a:p>
            <a:pPr lvl="1"/>
            <a:r>
              <a:rPr lang="fr-FR" dirty="0">
                <a:cs typeface="Courier New" pitchFamily="49" charset="0"/>
              </a:rPr>
              <a:t> Standard validé par l'ECMA (2006)</a:t>
            </a:r>
          </a:p>
          <a:p>
            <a:pPr lvl="1"/>
            <a:r>
              <a:rPr lang="fr-FR" dirty="0">
                <a:cs typeface="Courier New" pitchFamily="49" charset="0"/>
              </a:rPr>
              <a:t> Adopté comme norme ISO (2008)</a:t>
            </a:r>
          </a:p>
          <a:p>
            <a:pPr lvl="1"/>
            <a:r>
              <a:rPr lang="fr-FR" dirty="0">
                <a:cs typeface="Courier New" pitchFamily="49" charset="0"/>
              </a:rPr>
              <a:t> Concurrent de la norme </a:t>
            </a:r>
            <a:r>
              <a:rPr lang="fr-FR" dirty="0" err="1">
                <a:cs typeface="Courier New" pitchFamily="49" charset="0"/>
              </a:rPr>
              <a:t>OpenDocument</a:t>
            </a:r>
            <a:endParaRPr lang="fr-FR" dirty="0">
              <a:cs typeface="Courier New" pitchFamily="49" charset="0"/>
            </a:endParaRPr>
          </a:p>
          <a:p>
            <a:pPr lvl="1"/>
            <a:r>
              <a:rPr lang="fr-FR" dirty="0">
                <a:cs typeface="Courier New" pitchFamily="49" charset="0"/>
              </a:rPr>
              <a:t> Développé à la base pour remplacer les formats binaires de la suite MS Office</a:t>
            </a:r>
          </a:p>
          <a:p>
            <a:pPr lvl="1"/>
            <a:r>
              <a:rPr lang="fr-FR" dirty="0">
                <a:cs typeface="Courier New" pitchFamily="49" charset="0"/>
              </a:rPr>
              <a:t> Open XML est l'appellation commune pour OOXML</a:t>
            </a:r>
          </a:p>
          <a:p>
            <a:endParaRPr lang="fr-FR" dirty="0"/>
          </a:p>
          <a:p>
            <a:r>
              <a:rPr lang="fr-FR" dirty="0"/>
              <a:t>Quelques caractéristiques d'OOXML</a:t>
            </a:r>
          </a:p>
          <a:p>
            <a:pPr lvl="1"/>
            <a:r>
              <a:rPr lang="fr-FR" dirty="0"/>
              <a:t> Possibilité d'extension avec des schémas XML</a:t>
            </a:r>
          </a:p>
          <a:p>
            <a:pPr lvl="1"/>
            <a:r>
              <a:rPr lang="fr-FR" dirty="0"/>
              <a:t> Utilisation forte d'éléments y compris pour les métadonnées</a:t>
            </a:r>
          </a:p>
          <a:p>
            <a:pPr lvl="1"/>
            <a:r>
              <a:rPr lang="fr-FR" dirty="0"/>
              <a:t> Pas d'éléments mixtes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110</a:t>
            </a:fld>
            <a:endParaRPr lang="fr-F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AutoShape 2"/>
          <p:cNvSpPr>
            <a:spLocks noGrp="1" noChangeArrowheads="1"/>
          </p:cNvSpPr>
          <p:nvPr>
            <p:ph type="title"/>
          </p:nvPr>
        </p:nvSpPr>
        <p:spPr/>
        <p:txBody>
          <a:bodyPr>
            <a:normAutofit/>
          </a:bodyPr>
          <a:lstStyle/>
          <a:p>
            <a:r>
              <a:rPr lang="fr-FR" dirty="0"/>
              <a:t>XML et l'offre bureautique</a:t>
            </a:r>
          </a:p>
        </p:txBody>
      </p:sp>
      <p:sp>
        <p:nvSpPr>
          <p:cNvPr id="33796" name="Rectangle 3"/>
          <p:cNvSpPr>
            <a:spLocks noGrp="1" noChangeArrowheads="1"/>
          </p:cNvSpPr>
          <p:nvPr>
            <p:ph idx="1"/>
          </p:nvPr>
        </p:nvSpPr>
        <p:spPr/>
        <p:txBody>
          <a:bodyPr/>
          <a:lstStyle/>
          <a:p>
            <a:r>
              <a:rPr lang="fr-FR" dirty="0"/>
              <a:t>Critiques d'OOXML</a:t>
            </a:r>
          </a:p>
          <a:p>
            <a:pPr lvl="1"/>
            <a:r>
              <a:rPr lang="fr-FR" dirty="0"/>
              <a:t> Un format standard bureautique existe déjà</a:t>
            </a:r>
          </a:p>
          <a:p>
            <a:pPr lvl="1"/>
            <a:r>
              <a:rPr lang="fr-FR" dirty="0"/>
              <a:t> </a:t>
            </a:r>
            <a:r>
              <a:rPr lang="fr-FR" dirty="0" err="1"/>
              <a:t>DrawingML</a:t>
            </a:r>
            <a:r>
              <a:rPr lang="fr-FR" dirty="0"/>
              <a:t> utilisé plutôt que le standard SVG</a:t>
            </a:r>
          </a:p>
          <a:p>
            <a:pPr lvl="1"/>
            <a:r>
              <a:rPr lang="fr-FR" dirty="0"/>
              <a:t> Open Math ML plutôt que le standard </a:t>
            </a:r>
            <a:r>
              <a:rPr lang="fr-FR" dirty="0" err="1"/>
              <a:t>MathML</a:t>
            </a:r>
            <a:endParaRPr lang="fr-FR" dirty="0"/>
          </a:p>
          <a:p>
            <a:pPr lvl="1"/>
            <a:r>
              <a:rPr lang="fr-FR" dirty="0"/>
              <a:t> Pas de langage de macro</a:t>
            </a:r>
          </a:p>
          <a:p>
            <a:pPr lvl="1"/>
            <a:r>
              <a:rPr lang="fr-FR" dirty="0"/>
              <a:t> Complexité et longueur parfois injustifiées (définition de couleur et alignement différent pour les documents texte, les tableurs et les présentations)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2"/>
          <p:cNvSpPr>
            <a:spLocks noGrp="1" noChangeArrowheads="1"/>
          </p:cNvSpPr>
          <p:nvPr>
            <p:ph type="title"/>
          </p:nvPr>
        </p:nvSpPr>
        <p:spPr/>
        <p:txBody>
          <a:bodyPr>
            <a:normAutofit/>
          </a:bodyPr>
          <a:lstStyle/>
          <a:p>
            <a:r>
              <a:rPr lang="fr-FR" dirty="0"/>
              <a:t>XML et l'offre bureautique</a:t>
            </a:r>
          </a:p>
        </p:txBody>
      </p:sp>
      <p:sp>
        <p:nvSpPr>
          <p:cNvPr id="34820" name="Rectangle 3"/>
          <p:cNvSpPr>
            <a:spLocks noGrp="1" noChangeArrowheads="1"/>
          </p:cNvSpPr>
          <p:nvPr>
            <p:ph idx="1"/>
          </p:nvPr>
        </p:nvSpPr>
        <p:spPr/>
        <p:txBody>
          <a:bodyPr>
            <a:normAutofit fontScale="92500" lnSpcReduction="10000"/>
          </a:bodyPr>
          <a:lstStyle/>
          <a:p>
            <a:r>
              <a:rPr lang="fr-FR" dirty="0">
                <a:cs typeface="Courier New" pitchFamily="49" charset="0"/>
              </a:rPr>
              <a:t>XML Open Document Format (ODF)</a:t>
            </a:r>
          </a:p>
          <a:p>
            <a:pPr lvl="1"/>
            <a:r>
              <a:rPr lang="fr-FR" dirty="0">
                <a:cs typeface="Courier New" pitchFamily="49" charset="0"/>
              </a:rPr>
              <a:t> Premier format standard ouvert de bureautique publié par OASIS</a:t>
            </a:r>
          </a:p>
          <a:p>
            <a:pPr lvl="1"/>
            <a:r>
              <a:rPr lang="fr-FR" dirty="0">
                <a:cs typeface="Courier New" pitchFamily="49" charset="0"/>
              </a:rPr>
              <a:t> Norme ISO (ISO26300:2006) depuis 2006</a:t>
            </a:r>
          </a:p>
          <a:p>
            <a:pPr lvl="1"/>
            <a:r>
              <a:rPr lang="en-US" dirty="0">
                <a:cs typeface="Courier New" pitchFamily="49" charset="0"/>
              </a:rPr>
              <a:t> </a:t>
            </a:r>
            <a:r>
              <a:rPr lang="fr-FR" dirty="0">
                <a:cs typeface="Courier New" pitchFamily="49" charset="0"/>
              </a:rPr>
              <a:t>Inspiré par la suite </a:t>
            </a:r>
            <a:r>
              <a:rPr lang="fr-FR" dirty="0" err="1">
                <a:cs typeface="Courier New" pitchFamily="49" charset="0"/>
              </a:rPr>
              <a:t>OpenOffice</a:t>
            </a:r>
            <a:r>
              <a:rPr lang="fr-FR" dirty="0">
                <a:cs typeface="Courier New" pitchFamily="49" charset="0"/>
              </a:rPr>
              <a:t> (concurrente de MS Office)</a:t>
            </a:r>
          </a:p>
          <a:p>
            <a:pPr lvl="1"/>
            <a:r>
              <a:rPr lang="fr-FR" dirty="0">
                <a:cs typeface="Courier New" pitchFamily="49" charset="0"/>
              </a:rPr>
              <a:t> Contrôlé par un organisme indépendant</a:t>
            </a:r>
          </a:p>
          <a:p>
            <a:pPr lvl="1"/>
            <a:r>
              <a:rPr lang="fr-FR" dirty="0">
                <a:cs typeface="Courier New" pitchFamily="49" charset="0"/>
              </a:rPr>
              <a:t> </a:t>
            </a:r>
            <a:r>
              <a:rPr lang="fr-FR" dirty="0"/>
              <a:t>Extension de fichier : .</a:t>
            </a:r>
            <a:r>
              <a:rPr lang="fr-FR" dirty="0" err="1"/>
              <a:t>odt</a:t>
            </a:r>
            <a:r>
              <a:rPr lang="fr-FR" dirty="0"/>
              <a:t> (texte), </a:t>
            </a:r>
            <a:r>
              <a:rPr lang="fr-FR" dirty="0" err="1"/>
              <a:t>ods</a:t>
            </a:r>
            <a:r>
              <a:rPr lang="fr-FR" dirty="0"/>
              <a:t> (tableur)…</a:t>
            </a:r>
          </a:p>
          <a:p>
            <a:pPr lvl="1"/>
            <a:r>
              <a:rPr lang="fr-FR" dirty="0"/>
              <a:t> Séparation données (content.xml), présentation (styles.xml) et métadonnées (meta.xml) forte</a:t>
            </a:r>
          </a:p>
          <a:p>
            <a:pPr lvl="1"/>
            <a:r>
              <a:rPr lang="fr-FR" dirty="0"/>
              <a:t> Prévu pour améliorer l'interopérabilité entre bureautique et système d'information</a:t>
            </a: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112</a:t>
            </a:fld>
            <a:endParaRPr lang="fr-F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2"/>
          <p:cNvSpPr>
            <a:spLocks noGrp="1" noChangeArrowheads="1"/>
          </p:cNvSpPr>
          <p:nvPr>
            <p:ph type="title"/>
          </p:nvPr>
        </p:nvSpPr>
        <p:spPr/>
        <p:txBody>
          <a:bodyPr>
            <a:normAutofit/>
          </a:bodyPr>
          <a:lstStyle/>
          <a:p>
            <a:r>
              <a:rPr lang="fr-FR" dirty="0"/>
              <a:t>XML et l'offre bureautique</a:t>
            </a:r>
          </a:p>
        </p:txBody>
      </p:sp>
      <p:sp>
        <p:nvSpPr>
          <p:cNvPr id="35844" name="Rectangle 3"/>
          <p:cNvSpPr>
            <a:spLocks noGrp="1" noChangeArrowheads="1"/>
          </p:cNvSpPr>
          <p:nvPr>
            <p:ph idx="1"/>
          </p:nvPr>
        </p:nvSpPr>
        <p:spPr/>
        <p:txBody>
          <a:bodyPr>
            <a:normAutofit fontScale="77500" lnSpcReduction="20000"/>
          </a:bodyPr>
          <a:lstStyle/>
          <a:p>
            <a:r>
              <a:rPr lang="fr-FR" dirty="0"/>
              <a:t>Critiques d'ODF</a:t>
            </a:r>
          </a:p>
          <a:p>
            <a:pPr lvl="1"/>
            <a:r>
              <a:rPr lang="fr-FR" dirty="0"/>
              <a:t> Pas de langage de macro spécifié (différent selon les éditeurs)</a:t>
            </a:r>
          </a:p>
          <a:p>
            <a:pPr lvl="1"/>
            <a:r>
              <a:rPr lang="fr-FR" dirty="0"/>
              <a:t> Pas de tableaux dans les présentations</a:t>
            </a:r>
          </a:p>
          <a:p>
            <a:pPr lvl="1"/>
            <a:r>
              <a:rPr lang="fr-FR" dirty="0"/>
              <a:t> Standard parfois imprécis</a:t>
            </a:r>
          </a:p>
          <a:p>
            <a:pPr lvl="1"/>
            <a:r>
              <a:rPr lang="fr-FR" dirty="0"/>
              <a:t> Pas de signature numérique dans la norme</a:t>
            </a:r>
          </a:p>
          <a:p>
            <a:endParaRPr lang="fr-FR" dirty="0"/>
          </a:p>
          <a:p>
            <a:r>
              <a:rPr lang="fr-FR" dirty="0"/>
              <a:t>Exercice de compréhension</a:t>
            </a:r>
          </a:p>
          <a:p>
            <a:pPr lvl="1"/>
            <a:r>
              <a:rPr lang="fr-FR" dirty="0"/>
              <a:t> Créez un document texte simple (quelques phrases) à l'aide d'Open Office </a:t>
            </a:r>
            <a:r>
              <a:rPr lang="fr-FR" dirty="0" err="1"/>
              <a:t>Writer</a:t>
            </a:r>
            <a:r>
              <a:rPr lang="fr-FR" dirty="0"/>
              <a:t> (.</a:t>
            </a:r>
            <a:r>
              <a:rPr lang="fr-FR" dirty="0" err="1"/>
              <a:t>odt</a:t>
            </a:r>
            <a:r>
              <a:rPr lang="fr-FR" dirty="0"/>
              <a:t>) ou de Microsoft Office Word 2007 (.</a:t>
            </a:r>
            <a:r>
              <a:rPr lang="fr-FR" dirty="0" err="1"/>
              <a:t>docx</a:t>
            </a:r>
            <a:r>
              <a:rPr lang="fr-FR" dirty="0"/>
              <a:t>)</a:t>
            </a:r>
          </a:p>
          <a:p>
            <a:pPr lvl="1"/>
            <a:r>
              <a:rPr lang="fr-FR" dirty="0"/>
              <a:t> Renommez-le puis décompressez-le !</a:t>
            </a:r>
          </a:p>
          <a:p>
            <a:pPr lvl="1"/>
            <a:r>
              <a:rPr lang="fr-FR" dirty="0"/>
              <a:t> Analysez la structure et le contenu du fichier content.xml</a:t>
            </a:r>
          </a:p>
          <a:p>
            <a:pPr lvl="1"/>
            <a:r>
              <a:rPr lang="fr-FR" dirty="0"/>
              <a:t> Jetez un œil aux filtres XSL sous Open Office et testez les transformations de formats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113</a:t>
            </a:fld>
            <a:endParaRPr lang="fr-F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2"/>
          <p:cNvSpPr>
            <a:spLocks noGrp="1" noChangeArrowheads="1"/>
          </p:cNvSpPr>
          <p:nvPr>
            <p:ph type="title"/>
          </p:nvPr>
        </p:nvSpPr>
        <p:spPr/>
        <p:txBody>
          <a:bodyPr>
            <a:normAutofit/>
          </a:bodyPr>
          <a:lstStyle/>
          <a:p>
            <a:r>
              <a:rPr lang="fr-FR" dirty="0"/>
              <a:t>XML et l'offre bureautique</a:t>
            </a:r>
          </a:p>
        </p:txBody>
      </p:sp>
      <p:sp>
        <p:nvSpPr>
          <p:cNvPr id="36868" name="Rectangle 3"/>
          <p:cNvSpPr>
            <a:spLocks noGrp="1" noChangeArrowheads="1"/>
          </p:cNvSpPr>
          <p:nvPr>
            <p:ph idx="1"/>
          </p:nvPr>
        </p:nvSpPr>
        <p:spPr/>
        <p:txBody>
          <a:bodyPr>
            <a:normAutofit fontScale="85000" lnSpcReduction="10000"/>
          </a:bodyPr>
          <a:lstStyle/>
          <a:p>
            <a:r>
              <a:rPr lang="fr-FR" dirty="0"/>
              <a:t>OOXML vs ODF</a:t>
            </a:r>
          </a:p>
          <a:p>
            <a:pPr lvl="1"/>
            <a:r>
              <a:rPr lang="fr-FR" dirty="0"/>
              <a:t> Tous les deux basés sur des fichiers XML séparés et archive Zip</a:t>
            </a:r>
          </a:p>
          <a:p>
            <a:pPr lvl="1"/>
            <a:r>
              <a:rPr lang="fr-FR" dirty="0"/>
              <a:t> Normes assez récentes (2006) opposant des géants du logiciel</a:t>
            </a:r>
          </a:p>
          <a:p>
            <a:pPr lvl="1"/>
            <a:r>
              <a:rPr lang="fr-FR" dirty="0"/>
              <a:t> Problèmes de deux normes ISO pour un même but</a:t>
            </a:r>
          </a:p>
          <a:p>
            <a:pPr lvl="1"/>
            <a:r>
              <a:rPr lang="fr-FR" dirty="0"/>
              <a:t> Véritable guerre des formats</a:t>
            </a:r>
          </a:p>
          <a:p>
            <a:pPr lvl="2"/>
            <a:r>
              <a:rPr lang="fr-FR" dirty="0"/>
              <a:t> Enjeux considérables suivant l'adoption d'un format</a:t>
            </a:r>
          </a:p>
          <a:p>
            <a:pPr lvl="2"/>
            <a:r>
              <a:rPr lang="fr-FR" dirty="0"/>
              <a:t> Le format ODF aurait gagné la bataille</a:t>
            </a:r>
          </a:p>
          <a:p>
            <a:pPr lvl="1"/>
            <a:r>
              <a:rPr lang="fr-FR" dirty="0"/>
              <a:t> ODF plus lisible humainement (proche de HTML)</a:t>
            </a:r>
          </a:p>
          <a:p>
            <a:pPr lvl="1"/>
            <a:r>
              <a:rPr lang="fr-FR" dirty="0"/>
              <a:t> ODF utilise d'autres standard : </a:t>
            </a:r>
            <a:r>
              <a:rPr lang="fr-FR" dirty="0" err="1"/>
              <a:t>MathML</a:t>
            </a:r>
            <a:r>
              <a:rPr lang="fr-FR" dirty="0"/>
              <a:t>, SVG, </a:t>
            </a:r>
            <a:r>
              <a:rPr lang="fr-FR" dirty="0" err="1"/>
              <a:t>XLink</a:t>
            </a:r>
            <a:endParaRPr lang="fr-FR" dirty="0"/>
          </a:p>
          <a:p>
            <a:pPr lvl="1"/>
            <a:r>
              <a:rPr lang="fr-FR" dirty="0"/>
              <a:t> OOXML : balises plus courtes, moins d'attributs</a:t>
            </a:r>
          </a:p>
          <a:p>
            <a:pPr lvl="2"/>
            <a:r>
              <a:rPr lang="fr-FR" dirty="0"/>
              <a:t> Gain de place et rapidité de traitement (à relativiser à cause du Zip)</a:t>
            </a:r>
          </a:p>
          <a:p>
            <a:pPr lvl="2"/>
            <a:r>
              <a:rPr lang="fr-FR" dirty="0"/>
              <a:t> Plus de balises nécessaires et peu d'imbrication d'éléments permises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114</a:t>
            </a:fld>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XML et l'offre bureautique</a:t>
            </a:r>
          </a:p>
        </p:txBody>
      </p:sp>
      <p:sp>
        <p:nvSpPr>
          <p:cNvPr id="3" name="Espace réservé du contenu 2"/>
          <p:cNvSpPr>
            <a:spLocks noGrp="1"/>
          </p:cNvSpPr>
          <p:nvPr>
            <p:ph idx="1"/>
          </p:nvPr>
        </p:nvSpPr>
        <p:spPr/>
        <p:txBody>
          <a:bodyPr>
            <a:normAutofit fontScale="85000" lnSpcReduction="20000"/>
          </a:bodyPr>
          <a:lstStyle/>
          <a:p>
            <a:r>
              <a:rPr lang="fr-FR" dirty="0"/>
              <a:t>Dissociation des types de contents dans différents fichiers XML</a:t>
            </a:r>
          </a:p>
          <a:p>
            <a:endParaRPr lang="fr-FR" dirty="0"/>
          </a:p>
          <a:p>
            <a:pPr lvl="2"/>
            <a:r>
              <a:rPr lang="fr-FR" dirty="0"/>
              <a:t>Style</a:t>
            </a:r>
          </a:p>
          <a:p>
            <a:pPr lvl="2"/>
            <a:r>
              <a:rPr lang="fr-FR" dirty="0" err="1"/>
              <a:t>Text</a:t>
            </a:r>
            <a:endParaRPr lang="fr-FR" dirty="0"/>
          </a:p>
          <a:p>
            <a:pPr lvl="2"/>
            <a:r>
              <a:rPr lang="fr-FR" dirty="0"/>
              <a:t>Images / </a:t>
            </a:r>
            <a:r>
              <a:rPr lang="fr-FR" dirty="0" err="1"/>
              <a:t>multimedia</a:t>
            </a:r>
            <a:r>
              <a:rPr lang="fr-FR" dirty="0"/>
              <a:t> ….</a:t>
            </a:r>
          </a:p>
          <a:p>
            <a:pPr lvl="2"/>
            <a:endParaRPr lang="fr-FR" dirty="0"/>
          </a:p>
          <a:p>
            <a:r>
              <a:rPr lang="fr-FR" dirty="0"/>
              <a:t>Relations par ID</a:t>
            </a:r>
          </a:p>
          <a:p>
            <a:endParaRPr lang="fr-FR" dirty="0"/>
          </a:p>
          <a:p>
            <a:r>
              <a:rPr lang="fr-FR" dirty="0"/>
              <a:t>Prise en charge des formules pour Excel</a:t>
            </a:r>
          </a:p>
          <a:p>
            <a:pPr lvl="1"/>
            <a:r>
              <a:rPr lang="fr-FR" dirty="0"/>
              <a:t>Plages  de formules relatives ou absolues</a:t>
            </a:r>
          </a:p>
          <a:p>
            <a:endParaRPr lang="fr-FR" dirty="0"/>
          </a:p>
          <a:p>
            <a:r>
              <a:rPr lang="fr-FR" dirty="0"/>
              <a:t>Compression global du contenu </a:t>
            </a:r>
          </a:p>
          <a:p>
            <a:pPr lvl="2"/>
            <a:r>
              <a:rPr lang="fr-FR" dirty="0" err="1"/>
              <a:t>Methode</a:t>
            </a:r>
            <a:r>
              <a:rPr lang="fr-FR" dirty="0"/>
              <a:t> zip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115</a:t>
            </a:fld>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a:t>XSL Office, Structure Word</a:t>
            </a:r>
          </a:p>
        </p:txBody>
      </p:sp>
      <p:sp>
        <p:nvSpPr>
          <p:cNvPr id="6" name="Espace réservé du contenu 5"/>
          <p:cNvSpPr>
            <a:spLocks noGrp="1"/>
          </p:cNvSpPr>
          <p:nvPr>
            <p:ph idx="1"/>
          </p:nvPr>
        </p:nvSpPr>
        <p:spPr/>
        <p:txBody>
          <a:bodyPr>
            <a:normAutofit fontScale="77500" lnSpcReduction="20000"/>
          </a:bodyPr>
          <a:lstStyle/>
          <a:p>
            <a:r>
              <a:rPr lang="fr-FR" dirty="0"/>
              <a:t>Structure du fichier de contenu </a:t>
            </a:r>
          </a:p>
          <a:p>
            <a:pPr lvl="1"/>
            <a:r>
              <a:rPr lang="fr-FR" i="1" dirty="0"/>
              <a:t>document.xml</a:t>
            </a:r>
            <a:endParaRPr lang="fr-FR" dirty="0"/>
          </a:p>
          <a:p>
            <a:endParaRPr lang="fr-FR" dirty="0"/>
          </a:p>
          <a:p>
            <a:pPr lvl="2"/>
            <a:r>
              <a:rPr lang="fr-FR" dirty="0"/>
              <a:t>Balise ROOT : </a:t>
            </a:r>
            <a:r>
              <a:rPr lang="fr-FR" i="1" dirty="0"/>
              <a:t>&lt;</a:t>
            </a:r>
            <a:r>
              <a:rPr lang="fr-FR" i="1" dirty="0" err="1"/>
              <a:t>w:document</a:t>
            </a:r>
            <a:r>
              <a:rPr lang="fr-FR" i="1" dirty="0"/>
              <a:t> &gt;</a:t>
            </a:r>
          </a:p>
          <a:p>
            <a:pPr lvl="1"/>
            <a:endParaRPr lang="fr-FR" i="1" dirty="0"/>
          </a:p>
          <a:p>
            <a:pPr lvl="2"/>
            <a:r>
              <a:rPr lang="fr-FR" i="1" dirty="0"/>
              <a:t>Corps de page: &lt;</a:t>
            </a:r>
            <a:r>
              <a:rPr lang="fr-FR" i="1" dirty="0" err="1"/>
              <a:t>w:body</a:t>
            </a:r>
            <a:r>
              <a:rPr lang="fr-FR" i="1" dirty="0"/>
              <a:t>&gt;</a:t>
            </a:r>
          </a:p>
          <a:p>
            <a:pPr lvl="1"/>
            <a:endParaRPr lang="fr-FR" i="1" dirty="0"/>
          </a:p>
          <a:p>
            <a:pPr lvl="2"/>
            <a:r>
              <a:rPr lang="fr-FR" i="1" dirty="0"/>
              <a:t>Balise de bloc de </a:t>
            </a:r>
            <a:r>
              <a:rPr lang="fr-FR" i="1" dirty="0" err="1"/>
              <a:t>text</a:t>
            </a:r>
            <a:r>
              <a:rPr lang="fr-FR" i="1" dirty="0"/>
              <a:t> : &lt;</a:t>
            </a:r>
            <a:r>
              <a:rPr lang="fr-FR" i="1" dirty="0" err="1"/>
              <a:t>w:p</a:t>
            </a:r>
            <a:r>
              <a:rPr lang="fr-FR" i="1" dirty="0"/>
              <a:t>&gt;</a:t>
            </a:r>
          </a:p>
          <a:p>
            <a:pPr lvl="1"/>
            <a:endParaRPr lang="fr-FR" i="1" dirty="0"/>
          </a:p>
          <a:p>
            <a:pPr lvl="1"/>
            <a:r>
              <a:rPr lang="fr-FR" i="1" dirty="0"/>
              <a:t>Medias dans document.docx/word/media</a:t>
            </a:r>
          </a:p>
          <a:p>
            <a:pPr lvl="2"/>
            <a:r>
              <a:rPr lang="fr-FR" i="1" dirty="0" err="1"/>
              <a:t>Definition</a:t>
            </a:r>
            <a:r>
              <a:rPr lang="fr-FR" i="1" dirty="0"/>
              <a:t> des id des medias dans document.docx/word/_rel/ document.xml.rels</a:t>
            </a:r>
          </a:p>
          <a:p>
            <a:pPr lvl="2"/>
            <a:endParaRPr lang="fr-FR" i="1" dirty="0"/>
          </a:p>
          <a:p>
            <a:pPr marL="200025" lvl="3" indent="-200025" algn="ctr">
              <a:buNone/>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a:endParaRPr lang="fr-FR" i="1" dirty="0"/>
          </a:p>
          <a:p>
            <a:pPr lvl="1"/>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116</a:t>
            </a:fld>
            <a:endParaRPr lang="fr-FR"/>
          </a:p>
        </p:txBody>
      </p:sp>
      <p:grpSp>
        <p:nvGrpSpPr>
          <p:cNvPr id="12" name="Groupe 11"/>
          <p:cNvGrpSpPr/>
          <p:nvPr/>
        </p:nvGrpSpPr>
        <p:grpSpPr>
          <a:xfrm>
            <a:off x="5786446" y="1643050"/>
            <a:ext cx="2729949" cy="3143272"/>
            <a:chOff x="5786446" y="1571612"/>
            <a:chExt cx="2892161" cy="3456384"/>
          </a:xfrm>
        </p:grpSpPr>
        <p:pic>
          <p:nvPicPr>
            <p:cNvPr id="2050" name="Picture 2" descr="Folder and file structure for a Word 2007 document"/>
            <p:cNvPicPr>
              <a:picLocks noChangeAspect="1" noChangeArrowheads="1"/>
            </p:cNvPicPr>
            <p:nvPr/>
          </p:nvPicPr>
          <p:blipFill>
            <a:blip r:embed="rId3" cstate="print"/>
            <a:srcRect/>
            <a:stretch>
              <a:fillRect/>
            </a:stretch>
          </p:blipFill>
          <p:spPr bwMode="auto">
            <a:xfrm>
              <a:off x="5786446" y="1571612"/>
              <a:ext cx="2892161" cy="2376264"/>
            </a:xfrm>
            <a:prstGeom prst="rect">
              <a:avLst/>
            </a:prstGeom>
            <a:noFill/>
          </p:spPr>
        </p:pic>
        <p:sp>
          <p:nvSpPr>
            <p:cNvPr id="8" name="Rectangle à coins arrondis 7"/>
            <p:cNvSpPr/>
            <p:nvPr/>
          </p:nvSpPr>
          <p:spPr>
            <a:xfrm>
              <a:off x="6482871" y="4091892"/>
              <a:ext cx="187220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Contenu Data brut des pages</a:t>
              </a:r>
            </a:p>
          </p:txBody>
        </p:sp>
        <p:cxnSp>
          <p:nvCxnSpPr>
            <p:cNvPr id="10" name="Connecteur droit avec flèche 9"/>
            <p:cNvCxnSpPr>
              <a:stCxn id="8" idx="0"/>
              <a:endCxn id="11" idx="2"/>
            </p:cNvCxnSpPr>
            <p:nvPr/>
          </p:nvCxnSpPr>
          <p:spPr>
            <a:xfrm flipV="1">
              <a:off x="7418975" y="3083780"/>
              <a:ext cx="3600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6626887" y="2795748"/>
              <a:ext cx="1656184" cy="288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Ms Word ©</a:t>
            </a:r>
            <a:br>
              <a:rPr lang="fr-FR" dirty="0"/>
            </a:br>
            <a:r>
              <a:rPr lang="fr-FR" dirty="0"/>
              <a:t>	</a:t>
            </a:r>
            <a:r>
              <a:rPr lang="fr-FR" dirty="0" err="1"/>
              <a:t>OpenXML</a:t>
            </a:r>
            <a:r>
              <a:rPr lang="fr-FR" dirty="0"/>
              <a:t> SDK &amp; .NET (C#/VB)</a:t>
            </a:r>
          </a:p>
        </p:txBody>
      </p:sp>
      <p:sp>
        <p:nvSpPr>
          <p:cNvPr id="6" name="Espace réservé du contenu 5"/>
          <p:cNvSpPr>
            <a:spLocks noGrp="1"/>
          </p:cNvSpPr>
          <p:nvPr>
            <p:ph idx="1"/>
          </p:nvPr>
        </p:nvSpPr>
        <p:spPr/>
        <p:txBody>
          <a:bodyPr/>
          <a:lstStyle/>
          <a:p>
            <a:r>
              <a:rPr lang="fr-FR" dirty="0"/>
              <a:t>Les « </a:t>
            </a:r>
            <a:r>
              <a:rPr lang="fr-FR" i="1" dirty="0" err="1"/>
              <a:t>using</a:t>
            </a:r>
            <a:r>
              <a:rPr lang="fr-FR" dirty="0"/>
              <a:t> »</a:t>
            </a:r>
          </a:p>
          <a:p>
            <a:pPr lvl="1"/>
            <a:endParaRPr lang="fr-FR" dirty="0"/>
          </a:p>
          <a:p>
            <a:pPr lvl="1"/>
            <a:r>
              <a:rPr lang="fr-FR" dirty="0"/>
              <a:t>Fonctionnalités XML/XSL 1.0 </a:t>
            </a:r>
            <a:r>
              <a:rPr lang="fr-FR" sz="1800" dirty="0"/>
              <a:t>(full), 2.0(partiel)</a:t>
            </a:r>
            <a:endParaRPr lang="fr-FR" dirty="0"/>
          </a:p>
          <a:p>
            <a:pPr lvl="2"/>
            <a:endParaRPr lang="fr-FR" dirty="0"/>
          </a:p>
          <a:p>
            <a:pPr lvl="2"/>
            <a:endParaRPr lang="fr-FR" dirty="0"/>
          </a:p>
          <a:p>
            <a:pPr lvl="2"/>
            <a:endParaRPr lang="fr-FR" dirty="0"/>
          </a:p>
          <a:p>
            <a:pPr lvl="1"/>
            <a:r>
              <a:rPr lang="fr-FR" dirty="0"/>
              <a:t>Fonctionnalités de documents </a:t>
            </a:r>
            <a:r>
              <a:rPr lang="fr-FR" dirty="0" err="1"/>
              <a:t>OpenXML</a:t>
            </a:r>
            <a:r>
              <a:rPr lang="fr-FR" dirty="0"/>
              <a:t> </a:t>
            </a:r>
            <a:r>
              <a:rPr lang="fr-FR" sz="2000" dirty="0"/>
              <a:t>Ms Word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117</a:t>
            </a:fld>
            <a:endParaRPr lang="fr-FR"/>
          </a:p>
        </p:txBody>
      </p:sp>
      <p:sp>
        <p:nvSpPr>
          <p:cNvPr id="7" name="Rectangle 6"/>
          <p:cNvSpPr/>
          <p:nvPr/>
        </p:nvSpPr>
        <p:spPr>
          <a:xfrm>
            <a:off x="2286000" y="2786058"/>
            <a:ext cx="4572000" cy="861774"/>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sz="1400" b="1" u="sng" dirty="0"/>
              <a:t>Code C#:</a:t>
            </a:r>
          </a:p>
          <a:p>
            <a:pPr marL="95250" lvl="2">
              <a:buNone/>
            </a:pPr>
            <a:r>
              <a:rPr lang="fr-FR" dirty="0" err="1"/>
              <a:t>using</a:t>
            </a:r>
            <a:r>
              <a:rPr lang="fr-FR" dirty="0"/>
              <a:t> </a:t>
            </a:r>
            <a:r>
              <a:rPr lang="fr-FR" dirty="0" err="1"/>
              <a:t>System.Xml</a:t>
            </a:r>
            <a:r>
              <a:rPr lang="fr-FR" dirty="0"/>
              <a:t>;</a:t>
            </a:r>
          </a:p>
          <a:p>
            <a:pPr marL="95250" lvl="2">
              <a:buNone/>
            </a:pPr>
            <a:r>
              <a:rPr lang="fr-FR" dirty="0" err="1"/>
              <a:t>using</a:t>
            </a:r>
            <a:r>
              <a:rPr lang="fr-FR" dirty="0"/>
              <a:t> </a:t>
            </a:r>
            <a:r>
              <a:rPr lang="fr-FR" dirty="0" err="1"/>
              <a:t>System.Xml.Xsl</a:t>
            </a:r>
            <a:r>
              <a:rPr lang="fr-FR" dirty="0"/>
              <a:t>;</a:t>
            </a:r>
          </a:p>
        </p:txBody>
      </p:sp>
      <p:sp>
        <p:nvSpPr>
          <p:cNvPr id="8" name="Rectangle 7"/>
          <p:cNvSpPr/>
          <p:nvPr/>
        </p:nvSpPr>
        <p:spPr>
          <a:xfrm>
            <a:off x="1781944" y="5072074"/>
            <a:ext cx="5598368"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buNone/>
            </a:pPr>
            <a:r>
              <a:rPr lang="fr-FR" sz="1400" b="1" u="sng" dirty="0"/>
              <a:t>Code C#:</a:t>
            </a:r>
          </a:p>
          <a:p>
            <a:pPr marL="0" lvl="2">
              <a:buNone/>
            </a:pPr>
            <a:r>
              <a:rPr lang="fr-FR" dirty="0" err="1"/>
              <a:t>using</a:t>
            </a:r>
            <a:r>
              <a:rPr lang="fr-FR" dirty="0"/>
              <a:t> </a:t>
            </a:r>
            <a:r>
              <a:rPr lang="fr-FR" dirty="0" err="1"/>
              <a:t>DocumentFormat.OpenXml.Packaging</a:t>
            </a:r>
            <a:r>
              <a:rPr lang="fr-FR" dirty="0"/>
              <a:t>;</a:t>
            </a:r>
          </a:p>
          <a:p>
            <a:pPr marL="0" lvl="2">
              <a:buNone/>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pPr lvl="0"/>
            <a:r>
              <a:rPr lang="fr-FR" dirty="0"/>
              <a:t>XSL pour Ms Office</a:t>
            </a:r>
            <a:br>
              <a:rPr lang="fr-FR" dirty="0"/>
            </a:br>
            <a:r>
              <a:rPr lang="fr-FR" dirty="0"/>
              <a:t>	Logique de transformation </a:t>
            </a:r>
            <a:r>
              <a:rPr lang="fr-FR" dirty="0" err="1"/>
              <a:t>XMLdocx</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Edition d’un model a peupler</a:t>
            </a:r>
          </a:p>
          <a:p>
            <a:pPr lvl="2"/>
            <a:r>
              <a:rPr lang="fr-FR" dirty="0"/>
              <a:t>Modèle vide pour création des styles dans le </a:t>
            </a:r>
            <a:r>
              <a:rPr lang="fr-FR" dirty="0" err="1"/>
              <a:t>docx</a:t>
            </a:r>
            <a:endParaRPr lang="fr-FR" dirty="0"/>
          </a:p>
          <a:p>
            <a:pPr lvl="2"/>
            <a:endParaRPr lang="fr-FR" dirty="0"/>
          </a:p>
          <a:p>
            <a:r>
              <a:rPr lang="fr-FR" dirty="0"/>
              <a:t>Peuplement du document avec </a:t>
            </a:r>
            <a:r>
              <a:rPr lang="fr-FR" dirty="0" err="1"/>
              <a:t>xsl</a:t>
            </a:r>
            <a:endParaRPr lang="fr-FR" dirty="0"/>
          </a:p>
          <a:p>
            <a:pPr lvl="2"/>
            <a:r>
              <a:rPr lang="fr-FR" dirty="0"/>
              <a:t>XSL 1.0</a:t>
            </a:r>
          </a:p>
          <a:p>
            <a:pPr lvl="2"/>
            <a:r>
              <a:rPr lang="fr-FR" dirty="0"/>
              <a:t>Contenu du fichier document.xml dans &lt;</a:t>
            </a:r>
            <a:r>
              <a:rPr lang="fr-FR" i="1" dirty="0" err="1"/>
              <a:t>template</a:t>
            </a:r>
            <a:r>
              <a:rPr lang="fr-FR" i="1" dirty="0"/>
              <a:t> match="/"&gt;</a:t>
            </a:r>
          </a:p>
          <a:p>
            <a:pPr lvl="2"/>
            <a:r>
              <a:rPr lang="fr-FR" i="1" dirty="0"/>
              <a:t>Dynamisation des informations par </a:t>
            </a:r>
          </a:p>
          <a:p>
            <a:pPr lvl="5"/>
            <a:r>
              <a:rPr lang="fr-FR" i="1" dirty="0"/>
              <a:t>Value-of		Expressions </a:t>
            </a:r>
            <a:r>
              <a:rPr lang="fr-FR" i="1" dirty="0" err="1"/>
              <a:t>Xpath</a:t>
            </a:r>
            <a:endParaRPr lang="fr-FR" i="1" dirty="0"/>
          </a:p>
          <a:p>
            <a:pPr lvl="5"/>
            <a:r>
              <a:rPr lang="fr-FR" i="1" dirty="0"/>
              <a:t>For-</a:t>
            </a:r>
            <a:r>
              <a:rPr lang="fr-FR" i="1" dirty="0" err="1"/>
              <a:t>each</a:t>
            </a:r>
            <a:r>
              <a:rPr lang="fr-FR" i="1" dirty="0"/>
              <a:t>		…</a:t>
            </a:r>
          </a:p>
          <a:p>
            <a:pPr lvl="5"/>
            <a:endParaRPr lang="fr-FR" i="1" dirty="0"/>
          </a:p>
          <a:p>
            <a:r>
              <a:rPr lang="fr-FR" dirty="0"/>
              <a:t>Compilation du document de sortie</a:t>
            </a:r>
          </a:p>
          <a:p>
            <a:pPr lvl="2"/>
            <a:r>
              <a:rPr lang="fr-FR" dirty="0"/>
              <a:t>C# / VB</a:t>
            </a:r>
          </a:p>
          <a:p>
            <a:pPr lvl="2"/>
            <a:r>
              <a:rPr lang="fr-FR" dirty="0"/>
              <a:t>.NET(4.0 min)</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118</a:t>
            </a:fld>
            <a:endParaRPr lang="fr-F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5.XSL pour Excel XML</a:t>
            </a:r>
          </a:p>
        </p:txBody>
      </p:sp>
      <p:sp>
        <p:nvSpPr>
          <p:cNvPr id="6" name="Espace réservé du contenu 5"/>
          <p:cNvSpPr>
            <a:spLocks noGrp="1"/>
          </p:cNvSpPr>
          <p:nvPr>
            <p:ph idx="1"/>
          </p:nvPr>
        </p:nvSpPr>
        <p:spPr/>
        <p:txBody>
          <a:bodyPr>
            <a:normAutofit/>
          </a:bodyPr>
          <a:lstStyle/>
          <a:p>
            <a:r>
              <a:rPr lang="fr-FR" dirty="0"/>
              <a:t>Structure d’un document Office Excel® </a:t>
            </a:r>
            <a:r>
              <a:rPr lang="fr-FR" dirty="0" err="1"/>
              <a:t>xlsx</a:t>
            </a:r>
            <a:endParaRPr lang="fr-FR" dirty="0"/>
          </a:p>
          <a:p>
            <a:endParaRPr lang="fr-FR" dirty="0"/>
          </a:p>
          <a:p>
            <a:pPr marL="4216400" indent="-255588"/>
            <a:endParaRPr lang="fr-FR" dirty="0"/>
          </a:p>
          <a:p>
            <a:pPr marL="4216400" indent="-255588"/>
            <a:endParaRPr lang="fr-FR" dirty="0"/>
          </a:p>
          <a:p>
            <a:pPr marL="4216400" indent="-255588"/>
            <a:endParaRPr lang="fr-FR" dirty="0"/>
          </a:p>
          <a:p>
            <a:pPr marL="4216400" indent="-255588"/>
            <a:endParaRPr lang="fr-FR" dirty="0"/>
          </a:p>
          <a:p>
            <a:pPr marL="542925" indent="-255588"/>
            <a:r>
              <a:rPr lang="fr-FR" dirty="0"/>
              <a:t>Structure d’un </a:t>
            </a:r>
          </a:p>
          <a:p>
            <a:pPr marL="542925" indent="-255588">
              <a:buNone/>
            </a:pPr>
            <a:r>
              <a:rPr lang="fr-FR" dirty="0"/>
              <a:t>document Office </a:t>
            </a:r>
          </a:p>
          <a:p>
            <a:pPr marL="542925" indent="-255588">
              <a:buNone/>
            </a:pPr>
            <a:r>
              <a:rPr lang="fr-FR" dirty="0"/>
              <a:t>Excel® </a:t>
            </a:r>
            <a:r>
              <a:rPr lang="fr-FR" dirty="0" err="1"/>
              <a:t>xml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119</a:t>
            </a:fld>
            <a:endParaRPr lang="fr-FR"/>
          </a:p>
        </p:txBody>
      </p:sp>
      <p:sp>
        <p:nvSpPr>
          <p:cNvPr id="10" name="Rectangle à coins arrondis 9"/>
          <p:cNvSpPr/>
          <p:nvPr/>
        </p:nvSpPr>
        <p:spPr>
          <a:xfrm>
            <a:off x="3707904" y="3929066"/>
            <a:ext cx="5184576" cy="2168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aphicFrame>
        <p:nvGraphicFramePr>
          <p:cNvPr id="11" name="Diagramme 10"/>
          <p:cNvGraphicFramePr/>
          <p:nvPr/>
        </p:nvGraphicFramePr>
        <p:xfrm>
          <a:off x="3923928" y="3714752"/>
          <a:ext cx="4920208" cy="2453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descr="IC2928.gif"/>
          <p:cNvPicPr>
            <a:picLocks noChangeAspect="1"/>
          </p:cNvPicPr>
          <p:nvPr/>
        </p:nvPicPr>
        <p:blipFill>
          <a:blip r:embed="rId8" cstate="print"/>
          <a:stretch>
            <a:fillRect/>
          </a:stretch>
        </p:blipFill>
        <p:spPr>
          <a:xfrm>
            <a:off x="899592" y="1628799"/>
            <a:ext cx="6804248" cy="20162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p:cNvSpPr>
            <a:spLocks noGrp="1" noChangeArrowheads="1"/>
          </p:cNvSpPr>
          <p:nvPr>
            <p:ph type="title"/>
          </p:nvPr>
        </p:nvSpPr>
        <p:spPr/>
        <p:txBody>
          <a:bodyPr/>
          <a:lstStyle/>
          <a:p>
            <a:pPr eaLnBrk="1" hangingPunct="1"/>
            <a:r>
              <a:rPr lang="fr-FR"/>
              <a:t>Qu'est-ce que le XML ?</a:t>
            </a:r>
          </a:p>
        </p:txBody>
      </p:sp>
      <p:sp>
        <p:nvSpPr>
          <p:cNvPr id="1108995" name="Rectangle 2051"/>
          <p:cNvSpPr>
            <a:spLocks noGrp="1" noChangeArrowheads="1"/>
          </p:cNvSpPr>
          <p:nvPr>
            <p:ph idx="1"/>
          </p:nvPr>
        </p:nvSpPr>
        <p:spPr/>
        <p:txBody>
          <a:bodyPr/>
          <a:lstStyle/>
          <a:p>
            <a:r>
              <a:rPr lang="fr-FR"/>
              <a:t>Structure arborescente en XML</a:t>
            </a:r>
          </a:p>
          <a:p>
            <a:pPr lvl="1"/>
            <a:r>
              <a:rPr lang="fr-FR"/>
              <a:t> les nœuds</a:t>
            </a:r>
          </a:p>
        </p:txBody>
      </p:sp>
      <p:sp>
        <p:nvSpPr>
          <p:cNvPr id="7" name="Rectangle 13"/>
          <p:cNvSpPr>
            <a:spLocks noGrp="1" noChangeArrowheads="1"/>
          </p:cNvSpPr>
          <p:nvPr>
            <p:ph type="sldNum" sz="quarter" idx="12"/>
          </p:nvPr>
        </p:nvSpPr>
        <p:spPr>
          <a:ln/>
        </p:spPr>
        <p:txBody>
          <a:bodyPr>
            <a:normAutofit/>
          </a:bodyPr>
          <a:lstStyle/>
          <a:p>
            <a:pPr>
              <a:defRPr/>
            </a:pPr>
            <a:fld id="{95BF92DE-F276-4F04-93B5-573C53B62CFE}" type="slidenum">
              <a:rPr lang="fr-FR"/>
              <a:pPr>
                <a:defRPr/>
              </a:pPr>
              <a:t>12</a:t>
            </a:fld>
            <a:endParaRPr lang="fr-FR"/>
          </a:p>
        </p:txBody>
      </p:sp>
      <p:pic>
        <p:nvPicPr>
          <p:cNvPr id="1108997" name="Picture 2053" descr="C:\Work\01it\Cli\Orsys\Cours\CAX\_img\arbreXML.jpg"/>
          <p:cNvPicPr>
            <a:picLocks noChangeAspect="1" noChangeArrowheads="1"/>
          </p:cNvPicPr>
          <p:nvPr/>
        </p:nvPicPr>
        <p:blipFill>
          <a:blip r:embed="rId3" cstate="print"/>
          <a:srcRect/>
          <a:stretch>
            <a:fillRect/>
          </a:stretch>
        </p:blipFill>
        <p:spPr bwMode="auto">
          <a:xfrm>
            <a:off x="773723" y="3288323"/>
            <a:ext cx="8370277" cy="3118338"/>
          </a:xfrm>
          <a:prstGeom prst="rect">
            <a:avLst/>
          </a:prstGeom>
          <a:noFill/>
        </p:spPr>
      </p:pic>
    </p:spTree>
    <p:extLst>
      <p:ext uri="{BB962C8B-B14F-4D97-AF65-F5344CB8AC3E}">
        <p14:creationId xmlns:p14="http://schemas.microsoft.com/office/powerpoint/2010/main" val="29475437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normAutofit/>
          </a:bodyPr>
          <a:lstStyle/>
          <a:p>
            <a:r>
              <a:rPr lang="fr-FR" dirty="0"/>
              <a:t>Propriétés du document </a:t>
            </a:r>
          </a:p>
          <a:p>
            <a:endParaRPr lang="fr-FR" dirty="0"/>
          </a:p>
          <a:p>
            <a:r>
              <a:rPr lang="fr-FR" dirty="0"/>
              <a:t>Meta données</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120</a:t>
            </a:fld>
            <a:endParaRPr lang="fr-FR"/>
          </a:p>
        </p:txBody>
      </p:sp>
      <p:sp>
        <p:nvSpPr>
          <p:cNvPr id="7" name="Rectangle 6"/>
          <p:cNvSpPr/>
          <p:nvPr/>
        </p:nvSpPr>
        <p:spPr>
          <a:xfrm>
            <a:off x="1475656" y="3214686"/>
            <a:ext cx="6390456" cy="247760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fr-FR" sz="1200" b="1" i="1" u="sng" dirty="0">
                <a:solidFill>
                  <a:schemeClr val="tx1"/>
                </a:solidFill>
                <a:latin typeface="+mn-lt"/>
              </a:rPr>
              <a:t>Code </a:t>
            </a:r>
            <a:r>
              <a:rPr lang="fr-FR" sz="1200" b="1" i="1" u="sng" dirty="0" err="1">
                <a:solidFill>
                  <a:schemeClr val="tx1"/>
                </a:solidFill>
                <a:latin typeface="+mn-lt"/>
              </a:rPr>
              <a:t>xml</a:t>
            </a:r>
            <a:r>
              <a:rPr lang="fr-FR" sz="1200" b="1" i="1" u="sng" dirty="0">
                <a:solidFill>
                  <a:schemeClr val="tx1"/>
                </a:solidFill>
                <a:latin typeface="+mn-lt"/>
              </a:rPr>
              <a:t> :</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a:buNone/>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a:buNone/>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a:buNone/>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a:buNone/>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a:buNone/>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a:buNone/>
            </a:pPr>
            <a:r>
              <a:rPr lang="fr-FR" i="1" dirty="0">
                <a:solidFill>
                  <a:schemeClr val="tx1"/>
                </a:solidFill>
              </a:rPr>
              <a:t>	     &lt;Version&gt;12.00&lt;/Version&gt;</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p:cNvSpPr>
            <a:spLocks noGrp="1"/>
          </p:cNvSpPr>
          <p:nvPr>
            <p:ph type="title"/>
          </p:nvPr>
        </p:nvSpPr>
        <p:spPr>
          <a:xfrm>
            <a:off x="457200" y="404813"/>
            <a:ext cx="8229600" cy="1066800"/>
          </a:xfrm>
        </p:spPr>
        <p:txBody>
          <a:bodyPr/>
          <a:lstStyle/>
          <a:p>
            <a:r>
              <a:rPr lang="fr-FR" dirty="0"/>
              <a:t>XSL pour Excel XML</a:t>
            </a:r>
          </a:p>
        </p:txBody>
      </p:sp>
      <p:sp>
        <p:nvSpPr>
          <p:cNvPr id="6" name="Espace réservé du contenu 5"/>
          <p:cNvSpPr>
            <a:spLocks noGrp="1"/>
          </p:cNvSpPr>
          <p:nvPr>
            <p:ph idx="1"/>
          </p:nvPr>
        </p:nvSpPr>
        <p:spPr>
          <a:xfrm>
            <a:off x="457200" y="1628800"/>
            <a:ext cx="8229600" cy="936104"/>
          </a:xfrm>
        </p:spPr>
        <p:txBody>
          <a:bodyPr>
            <a:normAutofit/>
          </a:bodyPr>
          <a:lstStyle/>
          <a:p>
            <a:r>
              <a:rPr lang="fr-FR" dirty="0"/>
              <a:t>La syntaxe des styles</a:t>
            </a:r>
          </a:p>
          <a:p>
            <a:pPr lvl="1"/>
            <a:endParaRPr lang="fr-FR" sz="18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121</a:t>
            </a:fld>
            <a:endParaRPr lang="fr-FR"/>
          </a:p>
        </p:txBody>
      </p:sp>
      <p:sp>
        <p:nvSpPr>
          <p:cNvPr id="5" name="Rectangle 4"/>
          <p:cNvSpPr/>
          <p:nvPr/>
        </p:nvSpPr>
        <p:spPr>
          <a:xfrm>
            <a:off x="1637928" y="2726918"/>
            <a:ext cx="5742384"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1">
              <a:buNone/>
            </a:pPr>
            <a:r>
              <a:rPr lang="fr-FR" dirty="0"/>
              <a:t>&lt;Styles&gt;</a:t>
            </a:r>
          </a:p>
          <a:p>
            <a:pPr marL="95250" lvl="1">
              <a:buNone/>
            </a:pPr>
            <a:r>
              <a:rPr lang="fr-FR" dirty="0"/>
              <a:t>	&lt;Style </a:t>
            </a:r>
            <a:r>
              <a:rPr lang="fr-FR" dirty="0" err="1"/>
              <a:t>ss:ID</a:t>
            </a:r>
            <a:r>
              <a:rPr lang="fr-FR" dirty="0"/>
              <a:t>="Default" </a:t>
            </a:r>
            <a:r>
              <a:rPr lang="fr-FR" dirty="0" err="1"/>
              <a:t>ss:Name</a:t>
            </a:r>
            <a:r>
              <a:rPr lang="fr-FR" dirty="0"/>
              <a:t>="Normal"&gt;</a:t>
            </a:r>
          </a:p>
          <a:p>
            <a:pPr marL="95250" lvl="1">
              <a:buNone/>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a:buNone/>
            </a:pPr>
            <a:r>
              <a:rPr lang="fr-FR" dirty="0"/>
              <a:t>		&lt;</a:t>
            </a:r>
            <a:r>
              <a:rPr lang="fr-FR" dirty="0" err="1"/>
              <a:t>Borders</a:t>
            </a:r>
            <a:r>
              <a:rPr lang="fr-FR" dirty="0"/>
              <a:t> /&gt;</a:t>
            </a:r>
          </a:p>
          <a:p>
            <a:pPr marL="95250" lvl="1">
              <a:buNone/>
            </a:pPr>
            <a:r>
              <a:rPr lang="fr-FR" dirty="0"/>
              <a:t>		&lt;Font </a:t>
            </a:r>
            <a:r>
              <a:rPr lang="fr-FR" dirty="0" err="1"/>
              <a:t>ss:FontName</a:t>
            </a:r>
            <a:r>
              <a:rPr lang="fr-FR" dirty="0"/>
              <a:t>="Arial" /&gt;</a:t>
            </a:r>
          </a:p>
          <a:p>
            <a:pPr marL="95250" lvl="1">
              <a:buNone/>
            </a:pPr>
            <a:r>
              <a:rPr lang="fr-FR" dirty="0"/>
              <a:t>		&lt;</a:t>
            </a:r>
            <a:r>
              <a:rPr lang="fr-FR" dirty="0" err="1"/>
              <a:t>Interior</a:t>
            </a:r>
            <a:r>
              <a:rPr lang="fr-FR" dirty="0"/>
              <a:t> /&gt;</a:t>
            </a:r>
          </a:p>
          <a:p>
            <a:pPr marL="95250" lvl="1">
              <a:buNone/>
            </a:pPr>
            <a:r>
              <a:rPr lang="fr-FR" dirty="0"/>
              <a:t>		&lt;</a:t>
            </a:r>
            <a:r>
              <a:rPr lang="fr-FR" dirty="0" err="1"/>
              <a:t>NumberFormat</a:t>
            </a:r>
            <a:r>
              <a:rPr lang="fr-FR" dirty="0"/>
              <a:t> /&gt;</a:t>
            </a:r>
          </a:p>
          <a:p>
            <a:pPr marL="95250" lvl="1">
              <a:buNone/>
            </a:pPr>
            <a:r>
              <a:rPr lang="fr-FR" dirty="0"/>
              <a:t>		&lt;Protection /&gt;</a:t>
            </a:r>
          </a:p>
          <a:p>
            <a:pPr marL="95250" lvl="1">
              <a:buNone/>
            </a:pPr>
            <a:r>
              <a:rPr lang="fr-FR" dirty="0"/>
              <a:t>	&lt;/Style&gt;</a:t>
            </a:r>
          </a:p>
          <a:p>
            <a:pPr marL="95250" lvl="1">
              <a:buNone/>
            </a:pPr>
            <a:r>
              <a:rPr lang="fr-FR" dirty="0"/>
              <a:t>&lt;/Styles&gt;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p:cNvSpPr>
            <a:spLocks noGrp="1"/>
          </p:cNvSpPr>
          <p:nvPr>
            <p:ph type="title"/>
          </p:nvPr>
        </p:nvSpPr>
        <p:spPr>
          <a:xfrm>
            <a:off x="457200" y="404813"/>
            <a:ext cx="8229600" cy="1066800"/>
          </a:xfrm>
        </p:spPr>
        <p:txBody>
          <a:bodyPr/>
          <a:lstStyle/>
          <a:p>
            <a:r>
              <a:rPr lang="fr-FR" dirty="0"/>
              <a:t>XSL pour Excel XML</a:t>
            </a:r>
          </a:p>
        </p:txBody>
      </p:sp>
      <p:sp>
        <p:nvSpPr>
          <p:cNvPr id="3" name="Espace réservé du contenu 2"/>
          <p:cNvSpPr>
            <a:spLocks noGrp="1"/>
          </p:cNvSpPr>
          <p:nvPr>
            <p:ph idx="1"/>
          </p:nvPr>
        </p:nvSpPr>
        <p:spPr>
          <a:xfrm>
            <a:off x="457200" y="1556792"/>
            <a:ext cx="8229600" cy="5017744"/>
          </a:xfrm>
        </p:spPr>
        <p:txBody>
          <a:bodyPr>
            <a:normAutofit fontScale="92500" lnSpcReduction="10000"/>
          </a:bodyPr>
          <a:lstStyle/>
          <a:p>
            <a:r>
              <a:rPr lang="fr-FR" dirty="0"/>
              <a:t>Feuille du classeur </a:t>
            </a:r>
          </a:p>
          <a:p>
            <a:pPr lvl="3">
              <a:buNone/>
            </a:pP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a:buNone/>
            </a:pPr>
            <a:r>
              <a:rPr lang="fr-FR" dirty="0"/>
              <a:t>			Références des feuilles, une feuille non 		</a:t>
            </a:r>
            <a:r>
              <a:rPr lang="fr-FR" dirty="0" err="1"/>
              <a:t>referenciée</a:t>
            </a:r>
            <a:r>
              <a:rPr lang="fr-FR" dirty="0"/>
              <a:t> ne seras pas visible dans 							</a:t>
            </a:r>
            <a:r>
              <a:rPr lang="fr-FR" dirty="0" err="1"/>
              <a:t>excel</a:t>
            </a:r>
            <a:endParaRPr lang="fr-FR" dirty="0"/>
          </a:p>
          <a:p>
            <a:pPr lvl="3">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122</a:t>
            </a:fld>
            <a:endParaRPr lang="fr-FR"/>
          </a:p>
        </p:txBody>
      </p:sp>
      <p:sp>
        <p:nvSpPr>
          <p:cNvPr id="5" name="Rectangle 4"/>
          <p:cNvSpPr/>
          <p:nvPr/>
        </p:nvSpPr>
        <p:spPr>
          <a:xfrm>
            <a:off x="1403648" y="2492896"/>
            <a:ext cx="6462464"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a:buNone/>
            </a:pPr>
            <a:r>
              <a:rPr lang="fr-FR" dirty="0"/>
              <a:t>	&lt;Table &gt;</a:t>
            </a:r>
          </a:p>
          <a:p>
            <a:pPr marL="0" lvl="3">
              <a:buNone/>
            </a:pPr>
            <a:r>
              <a:rPr lang="fr-FR" dirty="0"/>
              <a:t>		&lt;</a:t>
            </a:r>
            <a:r>
              <a:rPr lang="fr-FR" dirty="0" err="1"/>
              <a:t>Row</a:t>
            </a:r>
            <a:r>
              <a:rPr lang="fr-FR" dirty="0"/>
              <a:t> </a:t>
            </a:r>
            <a:r>
              <a:rPr lang="fr-FR" dirty="0" err="1"/>
              <a:t>ss:Index</a:t>
            </a:r>
            <a:r>
              <a:rPr lang="fr-FR" dirty="0"/>
              <a:t>="3"&gt;</a:t>
            </a:r>
          </a:p>
          <a:p>
            <a:pPr marL="0" lvl="3">
              <a:buNone/>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a:buNone/>
            </a:pPr>
            <a:r>
              <a:rPr lang="fr-FR" dirty="0"/>
              <a:t>		&lt;/</a:t>
            </a:r>
            <a:r>
              <a:rPr lang="fr-FR" dirty="0" err="1"/>
              <a:t>Row</a:t>
            </a:r>
            <a:r>
              <a:rPr lang="fr-FR" dirty="0"/>
              <a:t>&gt;</a:t>
            </a:r>
          </a:p>
          <a:p>
            <a:pPr marL="0" lvl="3">
              <a:buNone/>
            </a:pPr>
            <a:r>
              <a:rPr lang="fr-FR" dirty="0"/>
              <a:t>	  &lt;/Table&gt;</a:t>
            </a:r>
          </a:p>
          <a:p>
            <a:pPr marL="0" lvl="3">
              <a:buNone/>
            </a:pPr>
            <a:r>
              <a:rPr lang="fr-FR" dirty="0"/>
              <a:t>&lt;/</a:t>
            </a:r>
            <a:r>
              <a:rPr lang="fr-FR" dirty="0" err="1"/>
              <a:t>Worksheet</a:t>
            </a:r>
            <a:r>
              <a:rPr lang="fr-FR" dirty="0"/>
              <a:t>&gt;</a:t>
            </a:r>
          </a:p>
        </p:txBody>
      </p:sp>
      <p:pic>
        <p:nvPicPr>
          <p:cNvPr id="7" name="Picture 2" descr="Afficher l'image d'origine"/>
          <p:cNvPicPr>
            <a:picLocks noChangeAspect="1" noChangeArrowheads="1"/>
          </p:cNvPicPr>
          <p:nvPr/>
        </p:nvPicPr>
        <p:blipFill>
          <a:blip r:embed="rId3" cstate="print"/>
          <a:srcRect/>
          <a:stretch>
            <a:fillRect/>
          </a:stretch>
        </p:blipFill>
        <p:spPr bwMode="auto">
          <a:xfrm>
            <a:off x="611560" y="4889322"/>
            <a:ext cx="1368152" cy="1203974"/>
          </a:xfrm>
          <a:prstGeom prst="rect">
            <a:avLst/>
          </a:prstGeom>
          <a:noFill/>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Excel XML</a:t>
            </a:r>
          </a:p>
        </p:txBody>
      </p:sp>
      <p:sp>
        <p:nvSpPr>
          <p:cNvPr id="3" name="Espace réservé du contenu 2"/>
          <p:cNvSpPr>
            <a:spLocks noGrp="1"/>
          </p:cNvSpPr>
          <p:nvPr>
            <p:ph idx="1"/>
          </p:nvPr>
        </p:nvSpPr>
        <p:spPr/>
        <p:txBody>
          <a:bodyPr/>
          <a:lstStyle/>
          <a:p>
            <a:r>
              <a:rPr lang="fr-FR" dirty="0"/>
              <a:t>Insertion de formules :</a:t>
            </a:r>
          </a:p>
          <a:p>
            <a:endParaRPr lang="fr-FR" dirty="0"/>
          </a:p>
          <a:p>
            <a:pPr>
              <a:buNone/>
            </a:pPr>
            <a:endParaRPr lang="pt-BR" dirty="0"/>
          </a:p>
          <a:p>
            <a:pPr>
              <a:buNone/>
            </a:pPr>
            <a:endParaRPr lang="pt-BR" dirty="0"/>
          </a:p>
          <a:p>
            <a:pPr>
              <a:buNone/>
            </a:pPr>
            <a:endParaRPr lang="pt-BR" dirty="0"/>
          </a:p>
          <a:p>
            <a:pPr>
              <a:buNone/>
            </a:pPr>
            <a:endParaRPr lang="pt-BR" dirty="0"/>
          </a:p>
          <a:p>
            <a:r>
              <a:rPr lang="pt-BR" dirty="0"/>
              <a:t>Positionnement relatif a une cellule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123</a:t>
            </a:fld>
            <a:endParaRPr lang="fr-FR"/>
          </a:p>
        </p:txBody>
      </p:sp>
      <p:sp>
        <p:nvSpPr>
          <p:cNvPr id="5" name="Rectangle 4"/>
          <p:cNvSpPr/>
          <p:nvPr/>
        </p:nvSpPr>
        <p:spPr>
          <a:xfrm>
            <a:off x="3566756" y="5261138"/>
            <a:ext cx="1244251"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a:buNone/>
            </a:pPr>
            <a:r>
              <a:rPr lang="pt-BR" sz="2000" b="1" dirty="0"/>
              <a:t>R[</a:t>
            </a:r>
            <a:r>
              <a:rPr lang="pt-BR" sz="2000" dirty="0"/>
              <a:t>offset</a:t>
            </a:r>
            <a:r>
              <a:rPr lang="pt-BR" sz="2000" b="1" dirty="0"/>
              <a:t>]</a:t>
            </a:r>
            <a:endParaRPr lang="fr-FR" sz="2000" b="1" dirty="0"/>
          </a:p>
        </p:txBody>
      </p:sp>
      <p:sp>
        <p:nvSpPr>
          <p:cNvPr id="6" name="Rectangle 5"/>
          <p:cNvSpPr/>
          <p:nvPr/>
        </p:nvSpPr>
        <p:spPr>
          <a:xfrm>
            <a:off x="1835696" y="2649686"/>
            <a:ext cx="574238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pt-BR" dirty="0"/>
              <a:t>&lt;</a:t>
            </a:r>
            <a:r>
              <a:rPr lang="pt-BR" b="1" dirty="0"/>
              <a:t>Cell </a:t>
            </a:r>
          </a:p>
          <a:p>
            <a:pPr>
              <a:buNone/>
            </a:pPr>
            <a:r>
              <a:rPr lang="pt-BR" dirty="0"/>
              <a:t>	ss:Index="11“</a:t>
            </a:r>
          </a:p>
          <a:p>
            <a:pPr>
              <a:buNone/>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10000"/>
          </a:bodyPr>
          <a:lstStyle/>
          <a:p>
            <a:r>
              <a:rPr lang="fr-FR" dirty="0"/>
              <a:t>Dans cette partie vous avez vu :</a:t>
            </a:r>
          </a:p>
          <a:p>
            <a:pPr lvl="1"/>
            <a:endParaRPr lang="fr-FR" dirty="0"/>
          </a:p>
          <a:p>
            <a:pPr lvl="1"/>
            <a:r>
              <a:rPr lang="fr-FR" dirty="0"/>
              <a:t>La logique Excel, </a:t>
            </a:r>
            <a:r>
              <a:rPr lang="fr-FR" dirty="0" err="1"/>
              <a:t>word</a:t>
            </a:r>
            <a:r>
              <a:rPr lang="fr-FR" dirty="0"/>
              <a:t> </a:t>
            </a:r>
            <a:r>
              <a:rPr lang="fr-FR" dirty="0" err="1"/>
              <a:t>powerpoint</a:t>
            </a:r>
            <a:endParaRPr lang="fr-FR" dirty="0"/>
          </a:p>
          <a:p>
            <a:pPr lvl="1"/>
            <a:endParaRPr lang="fr-FR" dirty="0"/>
          </a:p>
          <a:p>
            <a:pPr lvl="1"/>
            <a:r>
              <a:rPr lang="fr-FR" dirty="0"/>
              <a:t>Comment créer un document office </a:t>
            </a:r>
            <a:r>
              <a:rPr lang="fr-FR" dirty="0" err="1"/>
              <a:t>xml</a:t>
            </a:r>
            <a:endParaRPr lang="fr-FR" dirty="0"/>
          </a:p>
          <a:p>
            <a:pPr lvl="1"/>
            <a:endParaRPr lang="fr-FR" dirty="0"/>
          </a:p>
          <a:p>
            <a:pPr lvl="1"/>
            <a:r>
              <a:rPr lang="fr-FR" dirty="0"/>
              <a:t>Comment sont structurés les fichiers </a:t>
            </a:r>
            <a:r>
              <a:rPr lang="fr-FR" dirty="0" err="1"/>
              <a:t>pptx</a:t>
            </a:r>
            <a:r>
              <a:rPr lang="fr-FR" dirty="0"/>
              <a:t>, </a:t>
            </a:r>
            <a:r>
              <a:rPr lang="fr-FR" dirty="0" err="1"/>
              <a:t>docx</a:t>
            </a:r>
            <a:r>
              <a:rPr lang="fr-FR" dirty="0"/>
              <a:t>, </a:t>
            </a:r>
            <a:r>
              <a:rPr lang="fr-FR" dirty="0" err="1"/>
              <a:t>xlsx</a:t>
            </a:r>
            <a:endParaRPr lang="fr-FR" dirty="0"/>
          </a:p>
          <a:p>
            <a:pPr lvl="1"/>
            <a:endParaRPr lang="fr-FR" dirty="0"/>
          </a:p>
          <a:p>
            <a:pPr lvl="1"/>
            <a:r>
              <a:rPr lang="fr-FR" dirty="0"/>
              <a:t>Comment mettre en place du </a:t>
            </a:r>
            <a:r>
              <a:rPr lang="fr-FR" dirty="0" err="1"/>
              <a:t>xsl</a:t>
            </a:r>
            <a:r>
              <a:rPr lang="fr-FR" dirty="0"/>
              <a:t> pour </a:t>
            </a:r>
            <a:r>
              <a:rPr lang="fr-FR" dirty="0" err="1"/>
              <a:t>excel</a:t>
            </a:r>
            <a:r>
              <a:rPr lang="fr-FR" dirty="0"/>
              <a:t>, </a:t>
            </a:r>
            <a:r>
              <a:rPr lang="fr-FR" dirty="0" err="1"/>
              <a:t>word</a:t>
            </a:r>
            <a:r>
              <a:rPr lang="fr-FR" dirty="0"/>
              <a:t> et </a:t>
            </a:r>
            <a:r>
              <a:rPr lang="fr-FR" dirty="0" err="1"/>
              <a:t>powerpoint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124</a:t>
            </a:fld>
            <a:endParaRPr lang="fr-F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6"/>
            </a:pPr>
            <a:r>
              <a:rPr lang="fr-FR" dirty="0"/>
              <a:t>XSL-FO</a:t>
            </a:r>
          </a:p>
        </p:txBody>
      </p:sp>
      <p:sp>
        <p:nvSpPr>
          <p:cNvPr id="4" name="Espace réservé du texte 2"/>
          <p:cNvSpPr>
            <a:spLocks noGrp="1"/>
          </p:cNvSpPr>
          <p:nvPr>
            <p:ph type="body" idx="1"/>
          </p:nvPr>
        </p:nvSpPr>
        <p:spPr>
          <a:xfrm>
            <a:off x="722313" y="357167"/>
            <a:ext cx="7772400" cy="4049734"/>
          </a:xfrm>
        </p:spPr>
        <p:txBody>
          <a:bodyPr>
            <a:normAutofit/>
          </a:bodyPr>
          <a:lstStyle/>
          <a:p>
            <a:pPr marL="400050" indent="-400050">
              <a:buFont typeface="Wingdings" pitchFamily="2" charset="2"/>
              <a:buChar char="q"/>
            </a:pPr>
            <a:r>
              <a:rPr lang="fr-FR" dirty="0"/>
              <a:t>Définition 	 </a:t>
            </a:r>
            <a:endParaRPr lang="fr-FR" i="1" dirty="0"/>
          </a:p>
          <a:p>
            <a:pPr marL="400050" indent="-400050">
              <a:buFont typeface="Wingdings" pitchFamily="2" charset="2"/>
              <a:buChar char="q"/>
            </a:pPr>
            <a:r>
              <a:rPr lang="fr-FR" dirty="0"/>
              <a:t>Syntaxe	</a:t>
            </a:r>
            <a:r>
              <a:rPr lang="fr-FR" sz="1400" dirty="0"/>
              <a:t> </a:t>
            </a:r>
            <a:endParaRPr lang="fr-FR" i="1" dirty="0"/>
          </a:p>
          <a:p>
            <a:pPr marL="400050" indent="-400050">
              <a:buFont typeface="Wingdings" pitchFamily="2" charset="2"/>
              <a:buChar char="q"/>
            </a:pPr>
            <a:r>
              <a:rPr lang="fr-FR" dirty="0"/>
              <a:t>Régions	 </a:t>
            </a:r>
            <a:endParaRPr lang="fr-FR" i="1" dirty="0"/>
          </a:p>
          <a:p>
            <a:pPr marL="400050" indent="-400050">
              <a:buFont typeface="Wingdings" pitchFamily="2" charset="2"/>
              <a:buChar char="q"/>
            </a:pPr>
            <a:r>
              <a:rPr lang="fr-FR" dirty="0"/>
              <a:t>Structure	 </a:t>
            </a:r>
            <a:endParaRPr lang="fr-FR" sz="1700" i="1" dirty="0"/>
          </a:p>
          <a:p>
            <a:pPr marL="400050" indent="-400050">
              <a:buFont typeface="Wingdings" pitchFamily="2" charset="2"/>
              <a:buChar char="q"/>
            </a:pPr>
            <a:r>
              <a:rPr lang="fr-FR" dirty="0"/>
              <a:t>Format de page	 </a:t>
            </a:r>
          </a:p>
          <a:p>
            <a:pPr marL="400050" indent="-400050">
              <a:buFont typeface="Wingdings" pitchFamily="2" charset="2"/>
              <a:buChar char="q"/>
            </a:pPr>
            <a:r>
              <a:rPr lang="fr-FR" dirty="0" err="1"/>
              <a:t>Fo:page-sequence</a:t>
            </a:r>
            <a:r>
              <a:rPr lang="fr-FR" dirty="0"/>
              <a:t>         	 </a:t>
            </a:r>
          </a:p>
          <a:p>
            <a:pPr marL="400050" indent="-400050">
              <a:buFont typeface="Wingdings" pitchFamily="2" charset="2"/>
              <a:buChar char="q"/>
            </a:pPr>
            <a:r>
              <a:rPr lang="fr-FR" dirty="0" err="1"/>
              <a:t>Fo:inline</a:t>
            </a:r>
            <a:r>
              <a:rPr lang="fr-FR" dirty="0"/>
              <a:t> / </a:t>
            </a:r>
            <a:r>
              <a:rPr lang="fr-FR" dirty="0" err="1"/>
              <a:t>fo:block</a:t>
            </a:r>
            <a:r>
              <a:rPr lang="fr-FR" dirty="0"/>
              <a:t>         </a:t>
            </a:r>
          </a:p>
          <a:p>
            <a:pPr marL="400050" indent="-400050">
              <a:buFont typeface="Wingdings" pitchFamily="2" charset="2"/>
              <a:buChar char="q"/>
            </a:pPr>
            <a:r>
              <a:rPr lang="fr-FR" dirty="0"/>
              <a:t> Tableaux	                 </a:t>
            </a:r>
          </a:p>
          <a:p>
            <a:pPr marL="400050" indent="-400050">
              <a:buFont typeface="Wingdings" pitchFamily="2" charset="2"/>
              <a:buChar char="q"/>
            </a:pPr>
            <a:r>
              <a:rPr lang="fr-FR" dirty="0"/>
              <a:t>APACHE FOP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125</a:t>
            </a:fld>
            <a:endParaRPr lang="fr-FR"/>
          </a:p>
        </p:txBody>
      </p:sp>
      <p:sp>
        <p:nvSpPr>
          <p:cNvPr id="5"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p:cNvSpPr>
            <a:spLocks noGrp="1" noChangeArrowheads="1"/>
          </p:cNvSpPr>
          <p:nvPr>
            <p:ph type="title"/>
          </p:nvPr>
        </p:nvSpPr>
        <p:spPr/>
        <p:txBody>
          <a:bodyPr>
            <a:normAutofit fontScale="90000"/>
          </a:bodyPr>
          <a:lstStyle/>
          <a:p>
            <a:pPr eaLnBrk="1" hangingPunct="1"/>
            <a:r>
              <a:rPr lang="fr-FR" dirty="0"/>
              <a:t>Le langage XSL-Fo</a:t>
            </a:r>
            <a:br>
              <a:rPr lang="fr-FR" dirty="0"/>
            </a:br>
            <a:r>
              <a:rPr lang="fr-FR" dirty="0"/>
              <a:t> Définition</a:t>
            </a:r>
          </a:p>
        </p:txBody>
      </p:sp>
      <p:sp>
        <p:nvSpPr>
          <p:cNvPr id="157700" name="Rectangle 3"/>
          <p:cNvSpPr>
            <a:spLocks noGrp="1" noChangeArrowheads="1"/>
          </p:cNvSpPr>
          <p:nvPr>
            <p:ph idx="1"/>
          </p:nvPr>
        </p:nvSpPr>
        <p:spPr/>
        <p:txBody>
          <a:bodyPr>
            <a:normAutofit fontScale="70000" lnSpcReduction="20000"/>
          </a:bodyPr>
          <a:lstStyle/>
          <a:p>
            <a:r>
              <a:rPr lang="fr-FR" dirty="0"/>
              <a:t>Définition</a:t>
            </a:r>
          </a:p>
          <a:p>
            <a:pPr lvl="1"/>
            <a:r>
              <a:rPr lang="fr-FR" dirty="0"/>
              <a:t>XSL-FO = </a:t>
            </a:r>
            <a:r>
              <a:rPr lang="fr-FR" dirty="0" err="1"/>
              <a:t>eXtensible</a:t>
            </a:r>
            <a:r>
              <a:rPr lang="fr-FR" dirty="0"/>
              <a:t> </a:t>
            </a:r>
            <a:r>
              <a:rPr lang="fr-FR" dirty="0" err="1"/>
              <a:t>Stylesheet</a:t>
            </a:r>
            <a:r>
              <a:rPr lang="fr-FR" dirty="0"/>
              <a:t> </a:t>
            </a:r>
            <a:r>
              <a:rPr lang="fr-FR" dirty="0" err="1"/>
              <a:t>Language</a:t>
            </a:r>
            <a:r>
              <a:rPr lang="fr-FR" dirty="0"/>
              <a:t> - </a:t>
            </a:r>
            <a:r>
              <a:rPr lang="fr-FR" dirty="0" err="1"/>
              <a:t>Formatting</a:t>
            </a:r>
            <a:endParaRPr lang="fr-FR" dirty="0"/>
          </a:p>
          <a:p>
            <a:pPr lvl="1"/>
            <a:r>
              <a:rPr lang="fr-FR" dirty="0"/>
              <a:t>Langage de formatage des données (travaux de presse)</a:t>
            </a:r>
          </a:p>
          <a:p>
            <a:pPr lvl="1"/>
            <a:r>
              <a:rPr lang="fr-FR" strike="sngStrike" dirty="0"/>
              <a:t>Recommandation du W3C</a:t>
            </a:r>
          </a:p>
          <a:p>
            <a:pPr lvl="1"/>
            <a:r>
              <a:rPr lang="fr-FR" dirty="0"/>
              <a:t>Pas de DTD ni de Schéma précisés d'où une confusion (cf. XSD XEP)</a:t>
            </a:r>
          </a:p>
          <a:p>
            <a:endParaRPr lang="fr-FR" dirty="0"/>
          </a:p>
          <a:p>
            <a:r>
              <a:rPr lang="fr-FR" dirty="0"/>
              <a:t>Fonctionnement</a:t>
            </a:r>
          </a:p>
          <a:p>
            <a:pPr lvl="1"/>
            <a:r>
              <a:rPr lang="fr-FR" dirty="0"/>
              <a:t>Un document XML (données) fusionne avec un document XSL-T via un processeur XSL-T qui génère un fichier XSL-FO qui passe par un processeur XSL-FO (ex: FOP) pour être traduit en document formaté (ex: PDF)</a:t>
            </a:r>
          </a:p>
          <a:p>
            <a:pPr lvl="1"/>
            <a:r>
              <a:rPr lang="fr-FR" dirty="0"/>
              <a:t>Le fonctionnement dépend donc fortement du processeur FO (ex: FOP)</a:t>
            </a:r>
          </a:p>
          <a:p>
            <a:pPr lvl="1"/>
            <a:endParaRPr lang="fr-FR" dirty="0"/>
          </a:p>
          <a:p>
            <a:pPr lvl="1"/>
            <a:endParaRPr lang="fr-FR" dirty="0"/>
          </a:p>
          <a:p>
            <a:pPr lvl="1"/>
            <a:endParaRPr lang="fr-FR" dirty="0"/>
          </a:p>
          <a:p>
            <a:pPr lvl="1">
              <a:buNone/>
            </a:pPr>
            <a:r>
              <a:rPr lang="fr-FR" dirty="0"/>
              <a:t> </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126</a:t>
            </a:fld>
            <a:endParaRPr lang="fr-FR"/>
          </a:p>
        </p:txBody>
      </p:sp>
      <p:pic>
        <p:nvPicPr>
          <p:cNvPr id="2050" name="Picture 2" descr="C:\Users\itis\Downloads\xsl.png"/>
          <p:cNvPicPr>
            <a:picLocks noChangeAspect="1" noChangeArrowheads="1"/>
          </p:cNvPicPr>
          <p:nvPr/>
        </p:nvPicPr>
        <p:blipFill>
          <a:blip r:embed="rId3" cstate="print"/>
          <a:srcRect/>
          <a:stretch>
            <a:fillRect/>
          </a:stretch>
        </p:blipFill>
        <p:spPr bwMode="auto">
          <a:xfrm>
            <a:off x="2123728" y="5157192"/>
            <a:ext cx="1224136" cy="1224137"/>
          </a:xfrm>
          <a:prstGeom prst="rect">
            <a:avLst/>
          </a:prstGeom>
          <a:noFill/>
        </p:spPr>
      </p:pic>
      <p:pic>
        <p:nvPicPr>
          <p:cNvPr id="2051" name="Picture 3" descr="C:\Users\itis\Downloads\xsl(1).png"/>
          <p:cNvPicPr>
            <a:picLocks noChangeAspect="1" noChangeArrowheads="1"/>
          </p:cNvPicPr>
          <p:nvPr/>
        </p:nvPicPr>
        <p:blipFill>
          <a:blip r:embed="rId4" cstate="print"/>
          <a:srcRect/>
          <a:stretch>
            <a:fillRect/>
          </a:stretch>
        </p:blipFill>
        <p:spPr bwMode="auto">
          <a:xfrm>
            <a:off x="755576" y="5085184"/>
            <a:ext cx="674910" cy="674910"/>
          </a:xfrm>
          <a:prstGeom prst="rect">
            <a:avLst/>
          </a:prstGeom>
          <a:noFill/>
        </p:spPr>
      </p:pic>
      <p:pic>
        <p:nvPicPr>
          <p:cNvPr id="2052" name="Picture 4" descr="C:\Users\itis\Downloads\xml.png"/>
          <p:cNvPicPr>
            <a:picLocks noChangeAspect="1" noChangeArrowheads="1"/>
          </p:cNvPicPr>
          <p:nvPr/>
        </p:nvPicPr>
        <p:blipFill>
          <a:blip r:embed="rId5" cstate="print"/>
          <a:srcRect/>
          <a:stretch>
            <a:fillRect/>
          </a:stretch>
        </p:blipFill>
        <p:spPr bwMode="auto">
          <a:xfrm>
            <a:off x="755576" y="5877272"/>
            <a:ext cx="674910" cy="674910"/>
          </a:xfrm>
          <a:prstGeom prst="rect">
            <a:avLst/>
          </a:prstGeom>
          <a:noFill/>
        </p:spPr>
      </p:pic>
      <p:cxnSp>
        <p:nvCxnSpPr>
          <p:cNvPr id="12" name="Connecteur droit avec flèche 11"/>
          <p:cNvCxnSpPr>
            <a:stCxn id="2051" idx="3"/>
            <a:endCxn id="2050"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052" idx="3"/>
            <a:endCxn id="2050"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4" descr="C:\Users\itis\Downloads\xml.png"/>
          <p:cNvPicPr>
            <a:picLocks noChangeAspect="1" noChangeArrowheads="1"/>
          </p:cNvPicPr>
          <p:nvPr/>
        </p:nvPicPr>
        <p:blipFill>
          <a:blip r:embed="rId5" cstate="print"/>
          <a:srcRect/>
          <a:stretch>
            <a:fillRect/>
          </a:stretch>
        </p:blipFill>
        <p:spPr bwMode="auto">
          <a:xfrm>
            <a:off x="3851920" y="5445224"/>
            <a:ext cx="674910" cy="674910"/>
          </a:xfrm>
          <a:prstGeom prst="rect">
            <a:avLst/>
          </a:prstGeom>
          <a:noFill/>
        </p:spPr>
      </p:pic>
      <p:sp>
        <p:nvSpPr>
          <p:cNvPr id="2054" name="AutoShape 6" descr="http://mirrors.ibiblio.org/apache/xmlgraphics/fop/images/fop_logo.jpg"/>
          <p:cNvSpPr>
            <a:spLocks noChangeAspect="1" noChangeArrowheads="1"/>
          </p:cNvSpPr>
          <p:nvPr/>
        </p:nvSpPr>
        <p:spPr bwMode="auto">
          <a:xfrm>
            <a:off x="155575" y="-555625"/>
            <a:ext cx="2019300" cy="11620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6" name="Picture 8" descr="http://mirrors.ibiblio.org/apache/xmlgraphics/fop/images/fop_logo.jpg"/>
          <p:cNvPicPr>
            <a:picLocks noChangeAspect="1" noChangeArrowheads="1"/>
          </p:cNvPicPr>
          <p:nvPr/>
        </p:nvPicPr>
        <p:blipFill>
          <a:blip r:embed="rId6" cstate="print"/>
          <a:srcRect/>
          <a:stretch>
            <a:fillRect/>
          </a:stretch>
        </p:blipFill>
        <p:spPr bwMode="auto">
          <a:xfrm>
            <a:off x="5004048" y="5373216"/>
            <a:ext cx="1393657" cy="802010"/>
          </a:xfrm>
          <a:prstGeom prst="rect">
            <a:avLst/>
          </a:prstGeom>
          <a:noFill/>
        </p:spPr>
      </p:pic>
      <p:pic>
        <p:nvPicPr>
          <p:cNvPr id="2057" name="Picture 9" descr="C:\Users\itis\Downloads\filetype_pdf.png"/>
          <p:cNvPicPr>
            <a:picLocks noChangeAspect="1" noChangeArrowheads="1"/>
          </p:cNvPicPr>
          <p:nvPr/>
        </p:nvPicPr>
        <p:blipFill>
          <a:blip r:embed="rId7" cstate="print"/>
          <a:srcRect/>
          <a:stretch>
            <a:fillRect/>
          </a:stretch>
        </p:blipFill>
        <p:spPr bwMode="auto">
          <a:xfrm>
            <a:off x="7020272" y="5085184"/>
            <a:ext cx="616298" cy="616298"/>
          </a:xfrm>
          <a:prstGeom prst="rect">
            <a:avLst/>
          </a:prstGeom>
          <a:noFill/>
        </p:spPr>
      </p:pic>
      <p:pic>
        <p:nvPicPr>
          <p:cNvPr id="2058" name="Picture 10" descr="C:\Users\itis\Downloads\file_rtf.png"/>
          <p:cNvPicPr>
            <a:picLocks noChangeAspect="1" noChangeArrowheads="1"/>
          </p:cNvPicPr>
          <p:nvPr/>
        </p:nvPicPr>
        <p:blipFill>
          <a:blip r:embed="rId8" cstate="print"/>
          <a:srcRect/>
          <a:stretch>
            <a:fillRect/>
          </a:stretch>
        </p:blipFill>
        <p:spPr bwMode="auto">
          <a:xfrm>
            <a:off x="7164288" y="5805264"/>
            <a:ext cx="529208" cy="529208"/>
          </a:xfrm>
          <a:prstGeom prst="rect">
            <a:avLst/>
          </a:prstGeom>
          <a:noFill/>
        </p:spPr>
      </p:pic>
      <p:cxnSp>
        <p:nvCxnSpPr>
          <p:cNvPr id="22" name="Connecteur droit avec flèche 21"/>
          <p:cNvCxnSpPr>
            <a:stCxn id="2050" idx="3"/>
            <a:endCxn id="15" idx="1"/>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5" idx="3"/>
            <a:endCxn id="2056"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056" idx="3"/>
            <a:endCxn id="2057"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stCxn id="2056" idx="3"/>
            <a:endCxn id="2058"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123728" y="6237312"/>
            <a:ext cx="1306768" cy="369332"/>
          </a:xfrm>
          <a:prstGeom prst="rect">
            <a:avLst/>
          </a:prstGeom>
          <a:noFill/>
        </p:spPr>
        <p:txBody>
          <a:bodyPr wrap="none" rtlCol="0">
            <a:spAutoFit/>
          </a:bodyPr>
          <a:lstStyle/>
          <a:p>
            <a:r>
              <a:rPr lang="fr-FR" sz="1200" dirty="0"/>
              <a:t>Processeur </a:t>
            </a:r>
            <a:r>
              <a:rPr lang="fr-FR" dirty="0"/>
              <a:t>xsl</a:t>
            </a:r>
          </a:p>
        </p:txBody>
      </p:sp>
      <p:sp>
        <p:nvSpPr>
          <p:cNvPr id="45" name="ZoneTexte 44"/>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46" name="ZoneTexte 45"/>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47" name="ZoneTexte 46"/>
          <p:cNvSpPr txBox="1"/>
          <p:nvPr/>
        </p:nvSpPr>
        <p:spPr>
          <a:xfrm>
            <a:off x="7668344" y="5949280"/>
            <a:ext cx="603050" cy="276999"/>
          </a:xfrm>
          <a:prstGeom prst="rect">
            <a:avLst/>
          </a:prstGeom>
          <a:noFill/>
        </p:spPr>
        <p:txBody>
          <a:bodyPr wrap="none" rtlCol="0">
            <a:spAutoFit/>
          </a:bodyPr>
          <a:lstStyle/>
          <a:p>
            <a:r>
              <a:rPr lang="fr-FR" sz="1200" dirty="0"/>
              <a:t>Rtf,…</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p:cNvSpPr>
            <a:spLocks noGrp="1" noChangeArrowheads="1"/>
          </p:cNvSpPr>
          <p:nvPr>
            <p:ph type="title"/>
          </p:nvPr>
        </p:nvSpPr>
        <p:spPr/>
        <p:txBody>
          <a:bodyPr>
            <a:normAutofit/>
          </a:bodyPr>
          <a:lstStyle/>
          <a:p>
            <a:pPr eaLnBrk="1" hangingPunct="1"/>
            <a:r>
              <a:rPr lang="fr-FR" dirty="0"/>
              <a:t>Syntaxe </a:t>
            </a:r>
            <a:r>
              <a:rPr lang="fr-FR" dirty="0" err="1"/>
              <a:t>fo</a:t>
            </a:r>
            <a:endParaRPr lang="fr-FR" dirty="0"/>
          </a:p>
        </p:txBody>
      </p:sp>
      <p:sp>
        <p:nvSpPr>
          <p:cNvPr id="159748" name="Rectangle 3"/>
          <p:cNvSpPr>
            <a:spLocks noGrp="1" noChangeArrowheads="1"/>
          </p:cNvSpPr>
          <p:nvPr>
            <p:ph idx="1"/>
          </p:nvPr>
        </p:nvSpPr>
        <p:spPr/>
        <p:txBody>
          <a:bodyPr>
            <a:normAutofit fontScale="62500" lnSpcReduction="20000"/>
          </a:bodyPr>
          <a:lstStyle/>
          <a:p>
            <a:r>
              <a:rPr lang="fr-FR" dirty="0"/>
              <a:t>Syntaxe</a:t>
            </a:r>
          </a:p>
          <a:p>
            <a:pPr lvl="1"/>
            <a:r>
              <a:rPr lang="fr-FR" dirty="0"/>
              <a:t>Précisez </a:t>
            </a:r>
            <a:r>
              <a:rPr lang="fr-FR" dirty="0">
                <a:solidFill>
                  <a:srgbClr val="00B050"/>
                </a:solidFill>
              </a:rPr>
              <a:t>&lt;?</a:t>
            </a:r>
            <a:r>
              <a:rPr lang="fr-FR" dirty="0" err="1">
                <a:solidFill>
                  <a:srgbClr val="00B050"/>
                </a:solidFill>
              </a:rPr>
              <a:t>xml</a:t>
            </a:r>
            <a:r>
              <a:rPr lang="fr-FR" dirty="0">
                <a:solidFill>
                  <a:srgbClr val="00B050"/>
                </a:solidFill>
              </a:rPr>
              <a:t> </a:t>
            </a:r>
            <a:r>
              <a:rPr lang="fr-FR" dirty="0" err="1">
                <a:solidFill>
                  <a:srgbClr val="00B050"/>
                </a:solidFill>
              </a:rPr>
              <a:t>encoding</a:t>
            </a:r>
            <a:r>
              <a:rPr lang="fr-FR" dirty="0">
                <a:solidFill>
                  <a:srgbClr val="00B050"/>
                </a:solidFill>
              </a:rPr>
              <a:t>="iso-8859-1"… ?&gt;</a:t>
            </a:r>
            <a:r>
              <a:rPr lang="fr-FR" dirty="0"/>
              <a:t> (problèmes d'accents)</a:t>
            </a:r>
          </a:p>
          <a:p>
            <a:pPr lvl="1"/>
            <a:endParaRPr lang="fr-FR" dirty="0"/>
          </a:p>
          <a:p>
            <a:pPr lvl="1"/>
            <a:r>
              <a:rPr lang="fr-FR" dirty="0"/>
              <a:t>L'extension des fichiers XSL-FO est ".</a:t>
            </a:r>
            <a:r>
              <a:rPr lang="fr-FR" dirty="0" err="1"/>
              <a:t>fo</a:t>
            </a:r>
            <a:r>
              <a:rPr lang="fr-FR" dirty="0"/>
              <a:t>"</a:t>
            </a:r>
          </a:p>
          <a:p>
            <a:pPr lvl="1"/>
            <a:endParaRPr lang="fr-FR" dirty="0"/>
          </a:p>
          <a:p>
            <a:pPr lvl="1"/>
            <a:r>
              <a:rPr lang="fr-FR" dirty="0"/>
              <a:t>Le namespace est : </a:t>
            </a:r>
            <a:r>
              <a:rPr lang="fr-FR" dirty="0" err="1">
                <a:solidFill>
                  <a:srgbClr val="C00000"/>
                </a:solidFill>
              </a:rPr>
              <a:t>xmlns:fo</a:t>
            </a:r>
            <a:r>
              <a:rPr lang="fr-FR" dirty="0">
                <a:solidFill>
                  <a:srgbClr val="C00000"/>
                </a:solidFill>
              </a:rPr>
              <a:t>="http://www.w3.org/1999/XSL/Format"</a:t>
            </a:r>
          </a:p>
          <a:p>
            <a:pPr lvl="1"/>
            <a:endParaRPr lang="fr-FR" dirty="0"/>
          </a:p>
          <a:p>
            <a:pPr lvl="1"/>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a:endParaRPr lang="fr-FR" dirty="0"/>
          </a:p>
          <a:p>
            <a:pPr lvl="1"/>
            <a:r>
              <a:rPr lang="fr-FR" dirty="0"/>
              <a:t>On utilise des </a:t>
            </a:r>
            <a:r>
              <a:rPr lang="fr-FR" b="1" i="1" dirty="0">
                <a:solidFill>
                  <a:srgbClr val="C00000"/>
                </a:solidFill>
              </a:rPr>
              <a:t>flux &lt;flow&gt; </a:t>
            </a:r>
            <a:r>
              <a:rPr lang="fr-FR" dirty="0"/>
              <a:t>pour envoyer des données, comprenant :</a:t>
            </a:r>
          </a:p>
          <a:p>
            <a:pPr lvl="2"/>
            <a:r>
              <a:rPr lang="fr-FR" dirty="0"/>
              <a:t>Des éléments &lt;block&gt; équivalent de &lt;div&gt; (éléments block en CSS : p, div…)</a:t>
            </a:r>
          </a:p>
          <a:p>
            <a:pPr lvl="2"/>
            <a:r>
              <a:rPr lang="fr-FR" dirty="0"/>
              <a:t>Des éléments &lt;</a:t>
            </a:r>
            <a:r>
              <a:rPr lang="fr-FR" dirty="0" err="1"/>
              <a:t>inline</a:t>
            </a:r>
            <a:r>
              <a:rPr lang="fr-FR" dirty="0"/>
              <a:t>&gt; équivalent des lignes simples (élément </a:t>
            </a:r>
            <a:r>
              <a:rPr lang="fr-FR" dirty="0" err="1"/>
              <a:t>inline</a:t>
            </a:r>
            <a:r>
              <a:rPr lang="fr-FR" dirty="0"/>
              <a:t> en CSS)</a:t>
            </a:r>
          </a:p>
          <a:p>
            <a:pPr lvl="2"/>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a:endParaRPr lang="fr-FR" dirty="0"/>
          </a:p>
          <a:p>
            <a:pPr lvl="1"/>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a:r>
              <a:rPr lang="fr-FR" dirty="0"/>
              <a:t>Pour générer du XSL-FO a partir du XSL-T on utilise simplement leurs </a:t>
            </a:r>
            <a:r>
              <a:rPr lang="fr-FR" dirty="0" err="1"/>
              <a:t>namespaces</a:t>
            </a:r>
            <a:r>
              <a:rPr lang="fr-FR" dirty="0"/>
              <a:t> respectifs et on génère le XSL-FO à partir du XSL-T et du XML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127</a:t>
            </a:fld>
            <a:endParaRPr lang="fr-F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a:bodyPr>
          <a:lstStyle/>
          <a:p>
            <a:pPr eaLnBrk="1" hangingPunct="1"/>
            <a:r>
              <a:rPr lang="fr-FR" dirty="0"/>
              <a:t>Régions </a:t>
            </a:r>
            <a:r>
              <a:rPr lang="fr-FR" dirty="0" err="1"/>
              <a:t>fo</a:t>
            </a:r>
            <a:endParaRPr lang="fr-FR" dirty="0"/>
          </a:p>
        </p:txBody>
      </p:sp>
      <p:sp>
        <p:nvSpPr>
          <p:cNvPr id="158724" name="Rectangle 3"/>
          <p:cNvSpPr>
            <a:spLocks noGrp="1" noChangeArrowheads="1"/>
          </p:cNvSpPr>
          <p:nvPr>
            <p:ph idx="1"/>
          </p:nvPr>
        </p:nvSpPr>
        <p:spPr/>
        <p:txBody>
          <a:bodyPr>
            <a:normAutofit/>
          </a:bodyPr>
          <a:lstStyle/>
          <a:p>
            <a:r>
              <a:rPr lang="fr-FR" dirty="0"/>
              <a:t>Régions</a:t>
            </a:r>
          </a:p>
          <a:p>
            <a:pPr lvl="1"/>
            <a:r>
              <a:rPr lang="fr-FR" sz="1400" dirty="0"/>
              <a:t>Notons qu'un document XSL-FO contient en général plusieurs modèles de page (ex: page de garde, sommaire, page simple, annexe…)</a:t>
            </a:r>
          </a:p>
          <a:p>
            <a:pPr lvl="1"/>
            <a:r>
              <a:rPr lang="fr-FR" sz="1400" dirty="0"/>
              <a:t>Chaque page créée est découpée en régions</a:t>
            </a:r>
          </a:p>
          <a:p>
            <a:pPr lvl="1"/>
            <a:endParaRPr lang="fr-FR" sz="1400" dirty="0"/>
          </a:p>
          <a:p>
            <a:pPr lvl="1"/>
            <a:r>
              <a:rPr lang="fr-FR" sz="1400" b="1" dirty="0"/>
              <a:t>Body</a:t>
            </a:r>
            <a:r>
              <a:rPr lang="fr-FR" sz="1400" dirty="0"/>
              <a:t> : corps de la page</a:t>
            </a:r>
          </a:p>
          <a:p>
            <a:pPr lvl="1"/>
            <a:r>
              <a:rPr lang="fr-FR" sz="1400" b="1" dirty="0" err="1"/>
              <a:t>Before</a:t>
            </a:r>
            <a:r>
              <a:rPr lang="fr-FR" sz="1400" b="1" dirty="0"/>
              <a:t> </a:t>
            </a:r>
            <a:r>
              <a:rPr lang="fr-FR" sz="1400" dirty="0"/>
              <a:t>: l'en-tête de page</a:t>
            </a:r>
          </a:p>
          <a:p>
            <a:pPr lvl="1"/>
            <a:r>
              <a:rPr lang="fr-FR" sz="1400" b="1" dirty="0" err="1"/>
              <a:t>After</a:t>
            </a:r>
            <a:r>
              <a:rPr lang="fr-FR" sz="1400" b="1" dirty="0"/>
              <a:t> </a:t>
            </a:r>
            <a:r>
              <a:rPr lang="fr-FR" sz="1400" dirty="0"/>
              <a:t>: le pied de page</a:t>
            </a:r>
          </a:p>
          <a:p>
            <a:pPr lvl="1"/>
            <a:r>
              <a:rPr lang="fr-FR" sz="1400" b="1" dirty="0"/>
              <a:t>Start </a:t>
            </a:r>
            <a:r>
              <a:rPr lang="fr-FR" sz="1400" dirty="0"/>
              <a:t>: bordure de gauche (ou de droite en </a:t>
            </a:r>
            <a:r>
              <a:rPr lang="fr-FR" sz="1400" dirty="0" err="1"/>
              <a:t>bidimode</a:t>
            </a:r>
            <a:r>
              <a:rPr lang="fr-FR" sz="1400" dirty="0"/>
              <a:t>)</a:t>
            </a:r>
          </a:p>
          <a:p>
            <a:pPr lvl="1"/>
            <a:r>
              <a:rPr lang="fr-FR" sz="1400" b="1" dirty="0"/>
              <a:t>End</a:t>
            </a:r>
            <a:r>
              <a:rPr lang="fr-FR" sz="1400" dirty="0"/>
              <a:t> : bordure de droite</a:t>
            </a:r>
          </a:p>
          <a:p>
            <a:pPr lvl="1"/>
            <a:endParaRPr lang="fr-FR" sz="1400" dirty="0"/>
          </a:p>
          <a:p>
            <a:pPr lvl="1"/>
            <a:r>
              <a:rPr lang="fr-FR" sz="1400" dirty="0"/>
              <a:t>Pour chacune de ces régions, on peut définir des marges, des bordures, un fond et un contenu</a:t>
            </a:r>
          </a:p>
          <a:p>
            <a:pPr lvl="1"/>
            <a:r>
              <a:rPr lang="fr-FR" sz="1400" dirty="0"/>
              <a:t>Mais rappelons-nous que tous ces éléments, sont fortement dépendants du processeur.</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128</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1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fontScale="90000"/>
          </a:bodyPr>
          <a:lstStyle/>
          <a:p>
            <a:pPr eaLnBrk="1" hangingPunct="1"/>
            <a:r>
              <a:rPr lang="fr-FR" dirty="0"/>
              <a:t>Régions </a:t>
            </a:r>
            <a:r>
              <a:rPr lang="fr-FR" dirty="0" err="1"/>
              <a:t>fo</a:t>
            </a:r>
            <a:br>
              <a:rPr lang="fr-FR" dirty="0"/>
            </a:br>
            <a:r>
              <a:rPr lang="fr-FR" dirty="0"/>
              <a:t>Trucs &amp; astuces</a:t>
            </a:r>
          </a:p>
        </p:txBody>
      </p:sp>
      <p:sp>
        <p:nvSpPr>
          <p:cNvPr id="158724" name="Rectangle 3"/>
          <p:cNvSpPr>
            <a:spLocks noGrp="1" noChangeArrowheads="1"/>
          </p:cNvSpPr>
          <p:nvPr>
            <p:ph idx="1"/>
          </p:nvPr>
        </p:nvSpPr>
        <p:spPr/>
        <p:txBody>
          <a:bodyPr>
            <a:normAutofit/>
          </a:bodyPr>
          <a:lstStyle/>
          <a:p>
            <a:pPr indent="-165100"/>
            <a:endParaRPr lang="fr-FR" sz="1800" dirty="0"/>
          </a:p>
          <a:p>
            <a:pPr indent="-165100"/>
            <a:r>
              <a:rPr lang="fr-FR" sz="1800" dirty="0"/>
              <a:t>J’écris de haut en bas</a:t>
            </a:r>
          </a:p>
          <a:p>
            <a:pPr marL="538163" lvl="1" indent="-165100"/>
            <a:endParaRPr lang="fr-FR" sz="1400" b="1" dirty="0"/>
          </a:p>
          <a:p>
            <a:pPr marL="538163" lvl="1" indent="-165100"/>
            <a:r>
              <a:rPr lang="fr-FR" sz="1400" b="1" dirty="0" err="1"/>
              <a:t>Before</a:t>
            </a:r>
            <a:r>
              <a:rPr lang="fr-FR" sz="1400" dirty="0"/>
              <a:t> : </a:t>
            </a:r>
            <a:r>
              <a:rPr lang="fr-FR" sz="1400" b="1" dirty="0"/>
              <a:t>Avant</a:t>
            </a:r>
            <a:r>
              <a:rPr lang="fr-FR" sz="1400" dirty="0"/>
              <a:t> de commencer ma page en </a:t>
            </a:r>
            <a:r>
              <a:rPr lang="fr-FR" sz="1400" b="1" dirty="0"/>
              <a:t>haut</a:t>
            </a:r>
          </a:p>
          <a:p>
            <a:pPr marL="525463" lvl="1" indent="-165100"/>
            <a:endParaRPr lang="fr-FR" sz="1400" dirty="0"/>
          </a:p>
          <a:p>
            <a:pPr marL="525463" lvl="1" indent="-165100"/>
            <a:r>
              <a:rPr lang="fr-FR" sz="1400" b="1" dirty="0" err="1"/>
              <a:t>After</a:t>
            </a:r>
            <a:r>
              <a:rPr lang="fr-FR" sz="1400" b="1" dirty="0"/>
              <a:t> </a:t>
            </a:r>
            <a:r>
              <a:rPr lang="fr-FR" sz="1400" dirty="0"/>
              <a:t>: </a:t>
            </a:r>
            <a:r>
              <a:rPr lang="fr-FR" sz="1400" b="1" dirty="0"/>
              <a:t>Apres </a:t>
            </a:r>
            <a:r>
              <a:rPr lang="fr-FR" sz="1400" dirty="0"/>
              <a:t>avoir remplis ma page, en </a:t>
            </a:r>
            <a:r>
              <a:rPr lang="fr-FR" sz="1400" b="1" dirty="0"/>
              <a:t>bas</a:t>
            </a:r>
          </a:p>
          <a:p>
            <a:pPr lvl="1" indent="-165100"/>
            <a:endParaRPr lang="fr-FR" sz="1400" dirty="0"/>
          </a:p>
          <a:p>
            <a:pPr indent="-165100"/>
            <a:r>
              <a:rPr lang="fr-FR" sz="1800" dirty="0"/>
              <a:t>J’écris de gauche à droite</a:t>
            </a:r>
          </a:p>
          <a:p>
            <a:pPr marL="538163" lvl="1" indent="-165100"/>
            <a:endParaRPr lang="fr-FR" sz="1400" b="1" dirty="0"/>
          </a:p>
          <a:p>
            <a:pPr marL="538163" lvl="1" indent="-165100"/>
            <a:r>
              <a:rPr lang="fr-FR" sz="1400" b="1" dirty="0"/>
              <a:t>Start</a:t>
            </a:r>
            <a:r>
              <a:rPr lang="fr-FR" sz="1400" dirty="0"/>
              <a:t> : je </a:t>
            </a:r>
            <a:r>
              <a:rPr lang="fr-FR" sz="1400" b="1" dirty="0"/>
              <a:t>Démarre</a:t>
            </a:r>
            <a:r>
              <a:rPr lang="fr-FR" sz="1400" dirty="0"/>
              <a:t> une ligne, à </a:t>
            </a:r>
            <a:r>
              <a:rPr lang="fr-FR" sz="1400" b="1" dirty="0"/>
              <a:t>gauche</a:t>
            </a:r>
          </a:p>
          <a:p>
            <a:pPr marL="538163" lvl="1" indent="-165100"/>
            <a:endParaRPr lang="fr-FR" sz="1400" b="1" dirty="0"/>
          </a:p>
          <a:p>
            <a:pPr marL="538163" lvl="1" indent="-165100"/>
            <a:r>
              <a:rPr lang="fr-FR" sz="1400" b="1" dirty="0"/>
              <a:t>End</a:t>
            </a:r>
            <a:r>
              <a:rPr lang="fr-FR" sz="1400" dirty="0"/>
              <a:t> : je </a:t>
            </a:r>
            <a:r>
              <a:rPr lang="fr-FR" sz="1400" b="1" dirty="0"/>
              <a:t>Finis</a:t>
            </a:r>
            <a:r>
              <a:rPr lang="fr-FR" sz="1400" dirty="0"/>
              <a:t> ma ligne, a </a:t>
            </a:r>
            <a:r>
              <a:rPr lang="fr-FR" sz="1400" b="1" dirty="0"/>
              <a:t>droite</a:t>
            </a:r>
          </a:p>
          <a:p>
            <a:pPr marL="538163" lvl="1" indent="-165100"/>
            <a:endParaRPr lang="fr-FR" sz="1400" b="1" dirty="0"/>
          </a:p>
          <a:p>
            <a:pPr marL="357188" indent="-165100"/>
            <a:r>
              <a:rPr lang="fr-FR" sz="1800" b="1" dirty="0"/>
              <a:t>Body </a:t>
            </a:r>
            <a:r>
              <a:rPr lang="fr-FR" sz="1800" dirty="0"/>
              <a:t>est </a:t>
            </a:r>
            <a:r>
              <a:rPr lang="fr-FR" sz="1100" dirty="0"/>
              <a:t>(par défaut) </a:t>
            </a:r>
            <a:r>
              <a:rPr lang="fr-FR" sz="1800" dirty="0"/>
              <a:t>l’ensemble de la page régions comprises</a:t>
            </a:r>
            <a:endParaRPr lang="fr-FR" sz="1800" b="1" dirty="0"/>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129</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p:cNvSpPr>
            <a:spLocks noGrp="1" noChangeArrowheads="1"/>
          </p:cNvSpPr>
          <p:nvPr>
            <p:ph type="title"/>
          </p:nvPr>
        </p:nvSpPr>
        <p:spPr/>
        <p:txBody>
          <a:bodyPr/>
          <a:lstStyle/>
          <a:p>
            <a:pPr eaLnBrk="1" hangingPunct="1"/>
            <a:r>
              <a:rPr lang="fr-FR"/>
              <a:t>Qu'est-ce que le XML ?</a:t>
            </a:r>
          </a:p>
        </p:txBody>
      </p:sp>
      <p:sp>
        <p:nvSpPr>
          <p:cNvPr id="221901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Exemple de structure XML</a:t>
            </a:r>
          </a:p>
          <a:p>
            <a:pPr marL="1096135" lvl="2" indent="-211021">
              <a:buNone/>
            </a:pPr>
            <a:r>
              <a:rPr lang="fr-FR">
                <a:ea typeface="MS Mincho" pitchFamily="49" charset="-128"/>
              </a:rPr>
              <a:t>&lt;?xml version="1.0" encoding="iso-8859-1" standalone="no" ?&gt;</a:t>
            </a:r>
            <a:br>
              <a:rPr lang="fr-FR">
                <a:ea typeface="MS Mincho" pitchFamily="49" charset="-128"/>
              </a:rPr>
            </a:br>
            <a:r>
              <a:rPr lang="fr-FR">
                <a:ea typeface="MS Mincho" pitchFamily="49" charset="-128"/>
              </a:rPr>
              <a:t>&lt;rss version="2.0"&gt;</a:t>
            </a:r>
            <a:br>
              <a:rPr lang="fr-FR">
                <a:ea typeface="MS Mincho" pitchFamily="49" charset="-128"/>
              </a:rPr>
            </a:br>
            <a:r>
              <a:rPr lang="fr-FR">
                <a:ea typeface="MS Mincho" pitchFamily="49" charset="-128"/>
              </a:rPr>
              <a:t>  &lt;channel&gt;</a:t>
            </a:r>
            <a:br>
              <a:rPr lang="fr-FR">
                <a:ea typeface="MS Mincho" pitchFamily="49" charset="-128"/>
              </a:rPr>
            </a:br>
            <a:r>
              <a:rPr lang="fr-FR">
                <a:ea typeface="MS Mincho" pitchFamily="49" charset="-128"/>
              </a:rPr>
              <a:t>    &lt;title&gt;01 Information Technologies&lt;/title&gt;</a:t>
            </a:r>
            <a:br>
              <a:rPr lang="fr-FR">
                <a:ea typeface="MS Mincho" pitchFamily="49" charset="-128"/>
              </a:rPr>
            </a:br>
            <a:r>
              <a:rPr lang="fr-FR">
                <a:ea typeface="MS Mincho" pitchFamily="49" charset="-128"/>
              </a:rPr>
              <a:t>    &lt;link&gt;http://www.01-it.com&lt;/link&gt;</a:t>
            </a:r>
            <a:br>
              <a:rPr lang="fr-FR">
                <a:ea typeface="MS Mincho" pitchFamily="49" charset="-128"/>
              </a:rPr>
            </a:br>
            <a:r>
              <a:rPr lang="fr-FR">
                <a:ea typeface="MS Mincho" pitchFamily="49" charset="-128"/>
              </a:rPr>
              <a:t>    &lt;description&gt;Conseils-formateurs en systèmes d'information&lt;/description&gt;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mise en œuvre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Concevoir et réaliser des applications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modélisation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Créer des structures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&lt;/channel&gt;</a:t>
            </a:r>
          </a:p>
          <a:p>
            <a:pPr marL="1096135" lvl="2" indent="-211021">
              <a:buNone/>
            </a:pPr>
            <a:r>
              <a:rPr lang="fr-FR">
                <a:ea typeface="MS Mincho" pitchFamily="49" charset="-128"/>
              </a:rPr>
              <a:t>&lt;/rss&gt;</a:t>
            </a:r>
          </a:p>
        </p:txBody>
      </p:sp>
      <p:sp>
        <p:nvSpPr>
          <p:cNvPr id="5" name="Rectangle 13"/>
          <p:cNvSpPr>
            <a:spLocks noGrp="1" noChangeArrowheads="1"/>
          </p:cNvSpPr>
          <p:nvPr>
            <p:ph type="sldNum" sz="quarter" idx="12"/>
          </p:nvPr>
        </p:nvSpPr>
        <p:spPr>
          <a:ln/>
        </p:spPr>
        <p:txBody>
          <a:bodyPr/>
          <a:lstStyle/>
          <a:p>
            <a:pPr>
              <a:defRPr/>
            </a:pPr>
            <a:fld id="{3E499B8B-B7AB-4D6B-BB57-B902074CBAD8}" type="slidenum">
              <a:rPr lang="fr-FR"/>
              <a:pPr>
                <a:defRPr/>
              </a:pPr>
              <a:t>13</a:t>
            </a:fld>
            <a:endParaRPr lang="fr-FR"/>
          </a:p>
        </p:txBody>
      </p:sp>
    </p:spTree>
    <p:extLst>
      <p:ext uri="{BB962C8B-B14F-4D97-AF65-F5344CB8AC3E}">
        <p14:creationId xmlns:p14="http://schemas.microsoft.com/office/powerpoint/2010/main" val="1360153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structure </a:t>
            </a:r>
            <a:r>
              <a:rPr lang="fr-FR" dirty="0" err="1"/>
              <a:t>fo</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Il existe un ordre particulier a la constitution d’un document FO.</a:t>
            </a:r>
          </a:p>
          <a:p>
            <a:endParaRPr lang="fr-FR" dirty="0"/>
          </a:p>
          <a:p>
            <a:r>
              <a:rPr lang="fr-FR" dirty="0"/>
              <a:t>Une fois les différents </a:t>
            </a:r>
            <a:r>
              <a:rPr lang="fr-FR" b="1" dirty="0"/>
              <a:t>formats de pages </a:t>
            </a:r>
            <a:r>
              <a:rPr lang="fr-FR" dirty="0"/>
              <a:t>ainsi que leurs spécificités  </a:t>
            </a:r>
            <a:r>
              <a:rPr lang="fr-FR" sz="3500" b="1" dirty="0"/>
              <a:t>déclarés</a:t>
            </a:r>
            <a:r>
              <a:rPr lang="fr-FR" dirty="0"/>
              <a:t>,</a:t>
            </a:r>
          </a:p>
          <a:p>
            <a:endParaRPr lang="fr-FR" dirty="0"/>
          </a:p>
          <a:p>
            <a:r>
              <a:rPr lang="fr-FR" dirty="0"/>
              <a:t> les </a:t>
            </a:r>
            <a:r>
              <a:rPr lang="fr-FR" b="1" dirty="0"/>
              <a:t>différentes pages </a:t>
            </a:r>
            <a:r>
              <a:rPr lang="fr-FR" dirty="0"/>
              <a:t>de notre document feront nécessaire </a:t>
            </a:r>
            <a:r>
              <a:rPr lang="fr-FR" sz="3500" b="1" dirty="0"/>
              <a:t>référence </a:t>
            </a:r>
            <a:r>
              <a:rPr lang="fr-FR" b="1" dirty="0"/>
              <a:t>au format de page </a:t>
            </a:r>
            <a:r>
              <a:rPr lang="fr-FR" dirty="0"/>
              <a:t>précédemment crée.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130</a:t>
            </a:fld>
            <a:endParaRPr lang="fr-FR" dirty="0"/>
          </a:p>
        </p:txBody>
      </p:sp>
      <p:sp>
        <p:nvSpPr>
          <p:cNvPr id="16" name="Espace réservé du contenu 15"/>
          <p:cNvSpPr>
            <a:spLocks noGrp="1"/>
          </p:cNvSpPr>
          <p:nvPr>
            <p:ph sz="quarter" idx="14"/>
          </p:nvPr>
        </p:nvSpPr>
        <p:spPr>
          <a:xfrm rot="160723">
            <a:off x="5491505" y="1718880"/>
            <a:ext cx="3244221" cy="3850992"/>
          </a:xfrm>
        </p:spPr>
        <p:txBody>
          <a:bodyPr/>
          <a:lstStyle/>
          <a:p>
            <a:endParaRPr lang="fr-FR" dirty="0"/>
          </a:p>
          <a:p>
            <a:pPr>
              <a:buNone/>
            </a:pPr>
            <a:r>
              <a:rPr lang="fr-FR" dirty="0"/>
              <a:t>     Exemple de fichier .</a:t>
            </a:r>
            <a:r>
              <a:rPr lang="fr-FR" dirty="0" err="1"/>
              <a:t>fo</a:t>
            </a:r>
            <a:endParaRPr lang="fr-FR" dirty="0"/>
          </a:p>
        </p:txBody>
      </p:sp>
      <p:grpSp>
        <p:nvGrpSpPr>
          <p:cNvPr id="15" name="Groupe 14"/>
          <p:cNvGrpSpPr/>
          <p:nvPr/>
        </p:nvGrpSpPr>
        <p:grpSpPr>
          <a:xfrm rot="162715">
            <a:off x="5746074" y="2306761"/>
            <a:ext cx="2793166" cy="3100301"/>
            <a:chOff x="5076056" y="1988840"/>
            <a:chExt cx="3168352" cy="3528392"/>
          </a:xfrm>
        </p:grpSpPr>
        <p:sp>
          <p:nvSpPr>
            <p:cNvPr id="9" name="Rectangle à coins arrondis 8"/>
            <p:cNvSpPr/>
            <p:nvPr/>
          </p:nvSpPr>
          <p:spPr>
            <a:xfrm>
              <a:off x="5076056" y="1988840"/>
              <a:ext cx="3168352" cy="1584176"/>
            </a:xfrm>
            <a:prstGeom prst="roundRect">
              <a:avLst/>
            </a:prstGeom>
          </p:spPr>
          <p:style>
            <a:lnRef idx="3">
              <a:schemeClr val="lt1"/>
            </a:lnRef>
            <a:fillRef idx="1">
              <a:schemeClr val="accent3"/>
            </a:fillRef>
            <a:effectRef idx="1">
              <a:schemeClr val="accent3"/>
            </a:effectRef>
            <a:fontRef idx="minor">
              <a:schemeClr val="lt1"/>
            </a:fontRef>
          </p:style>
          <p:txBody>
            <a:bodyPr vert="vert270" lIns="0" rtlCol="0" anchor="t" anchorCtr="0"/>
            <a:lstStyle/>
            <a:p>
              <a:pPr algn="ctr"/>
              <a:r>
                <a:rPr lang="fr-FR" dirty="0"/>
                <a:t>Format</a:t>
              </a:r>
            </a:p>
            <a:p>
              <a:pPr algn="ctr"/>
              <a:r>
                <a:rPr lang="fr-FR" dirty="0"/>
                <a:t>de page</a:t>
              </a:r>
            </a:p>
          </p:txBody>
        </p:sp>
        <p:sp>
          <p:nvSpPr>
            <p:cNvPr id="6" name="Rectangle à coins arrondis 5"/>
            <p:cNvSpPr/>
            <p:nvPr/>
          </p:nvSpPr>
          <p:spPr>
            <a:xfrm>
              <a:off x="5796136" y="220486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layout</a:t>
              </a:r>
              <a:r>
                <a:rPr lang="fr-FR" dirty="0"/>
                <a:t>-master-set</a:t>
              </a:r>
            </a:p>
          </p:txBody>
        </p:sp>
        <p:sp>
          <p:nvSpPr>
            <p:cNvPr id="11" name="Rectangle à coins arrondis 10"/>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rtlCol="0" anchor="t" anchorCtr="0"/>
            <a:lstStyle/>
            <a:p>
              <a:pPr algn="ctr"/>
              <a:r>
                <a:rPr lang="fr-FR" dirty="0"/>
                <a:t>construction de Pages</a:t>
              </a:r>
            </a:p>
          </p:txBody>
        </p:sp>
        <p:sp>
          <p:nvSpPr>
            <p:cNvPr id="7" name="Rectangle à coins arrondis 6"/>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0" name="Rectangle à coins arrondis 9"/>
            <p:cNvSpPr/>
            <p:nvPr/>
          </p:nvSpPr>
          <p:spPr>
            <a:xfrm>
              <a:off x="5796136" y="292494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solidFill>
                    <a:schemeClr val="bg1"/>
                  </a:solidFill>
                </a:rPr>
                <a:t>conditionnal</a:t>
              </a:r>
              <a:r>
                <a:rPr lang="fr-FR" dirty="0">
                  <a:solidFill>
                    <a:schemeClr val="bg1"/>
                  </a:solidFill>
                </a:rPr>
                <a:t>-page-master-</a:t>
              </a:r>
              <a:r>
                <a:rPr lang="fr-FR" dirty="0" err="1">
                  <a:solidFill>
                    <a:schemeClr val="bg1"/>
                  </a:solidFill>
                </a:rPr>
                <a:t>reference</a:t>
              </a:r>
              <a:endParaRPr lang="fr-FR" dirty="0">
                <a:solidFill>
                  <a:schemeClr val="bg1"/>
                </a:solidFill>
              </a:endParaRPr>
            </a:p>
          </p:txBody>
        </p:sp>
        <p:sp>
          <p:nvSpPr>
            <p:cNvPr id="12" name="Rectangle à coins arrondis 11"/>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3" name="Rectangle à coins arrondis 12"/>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FO </a:t>
            </a:r>
          </a:p>
        </p:txBody>
      </p:sp>
      <p:sp>
        <p:nvSpPr>
          <p:cNvPr id="3" name="Espace réservé du contenu 2"/>
          <p:cNvSpPr>
            <a:spLocks noGrp="1"/>
          </p:cNvSpPr>
          <p:nvPr>
            <p:ph idx="1"/>
          </p:nvPr>
        </p:nvSpPr>
        <p:spPr/>
        <p:txBody>
          <a:bodyPr>
            <a:normAutofit fontScale="92500" lnSpcReduction="20000"/>
          </a:bodyPr>
          <a:lstStyle/>
          <a:p>
            <a:r>
              <a:rPr lang="fr-FR" dirty="0"/>
              <a:t>Déclaration des formats de pages</a:t>
            </a:r>
          </a:p>
          <a:p>
            <a:pPr lvl="1"/>
            <a:r>
              <a:rPr lang="fr-FR" dirty="0"/>
              <a:t>On déclare une suite de formats de page avec  </a:t>
            </a:r>
            <a:r>
              <a:rPr lang="fr-FR" b="1" i="1" dirty="0" err="1">
                <a:solidFill>
                  <a:srgbClr val="C00000"/>
                </a:solidFill>
              </a:rPr>
              <a:t>Layout</a:t>
            </a:r>
            <a:r>
              <a:rPr lang="fr-FR" b="1" i="1" dirty="0">
                <a:solidFill>
                  <a:srgbClr val="C00000"/>
                </a:solidFill>
              </a:rPr>
              <a:t>-master-set</a:t>
            </a:r>
            <a:r>
              <a:rPr lang="fr-FR" dirty="0"/>
              <a:t>   puis différents formats de pages</a:t>
            </a:r>
          </a:p>
          <a:p>
            <a:pPr lvl="8"/>
            <a:endParaRPr lang="fr-FR" dirty="0"/>
          </a:p>
          <a:p>
            <a:pPr lvl="2"/>
            <a:r>
              <a:rPr lang="fr-FR" b="1" i="1" dirty="0">
                <a:solidFill>
                  <a:srgbClr val="C00000"/>
                </a:solidFill>
              </a:rPr>
              <a:t>Simple-page-master-set</a:t>
            </a:r>
            <a:r>
              <a:rPr lang="fr-FR" dirty="0"/>
              <a:t> : format de page simple</a:t>
            </a:r>
          </a:p>
          <a:p>
            <a:pPr lvl="4"/>
            <a:r>
              <a:rPr lang="en-US" b="1" i="1" dirty="0">
                <a:solidFill>
                  <a:srgbClr val="C00000"/>
                </a:solidFill>
              </a:rPr>
              <a:t> master-name=“</a:t>
            </a:r>
            <a:r>
              <a:rPr lang="en-US" i="1" dirty="0" err="1"/>
              <a:t>NomFormatPage</a:t>
            </a:r>
            <a:r>
              <a:rPr lang="en-US" b="1" i="1" dirty="0">
                <a:solidFill>
                  <a:srgbClr val="C00000"/>
                </a:solidFill>
              </a:rPr>
              <a:t>" page-width="</a:t>
            </a:r>
            <a:r>
              <a:rPr lang="en-US" i="1" dirty="0"/>
              <a:t>210mm</a:t>
            </a:r>
            <a:r>
              <a:rPr lang="en-US" b="1" i="1" dirty="0">
                <a:solidFill>
                  <a:srgbClr val="C00000"/>
                </a:solidFill>
              </a:rPr>
              <a:t>" page-height="</a:t>
            </a:r>
            <a:r>
              <a:rPr lang="en-US" i="1" dirty="0"/>
              <a:t>297mm</a:t>
            </a:r>
            <a:r>
              <a:rPr lang="en-US" b="1" i="1" dirty="0">
                <a:solidFill>
                  <a:srgbClr val="C00000"/>
                </a:solidFill>
              </a:rPr>
              <a:t>"</a:t>
            </a:r>
            <a:endParaRPr lang="fr-FR" dirty="0"/>
          </a:p>
          <a:p>
            <a:pPr lvl="4"/>
            <a:endParaRPr lang="fr-FR" dirty="0"/>
          </a:p>
          <a:p>
            <a:pPr lvl="2"/>
            <a:r>
              <a:rPr lang="fr-FR" b="1" i="1" dirty="0">
                <a:solidFill>
                  <a:srgbClr val="C00000"/>
                </a:solidFill>
              </a:rPr>
              <a:t>Page-</a:t>
            </a:r>
            <a:r>
              <a:rPr lang="fr-FR" b="1" i="1" dirty="0" err="1">
                <a:solidFill>
                  <a:srgbClr val="C00000"/>
                </a:solidFill>
              </a:rPr>
              <a:t>sequence</a:t>
            </a:r>
            <a:r>
              <a:rPr lang="fr-FR" b="1" i="1" dirty="0">
                <a:solidFill>
                  <a:srgbClr val="C00000"/>
                </a:solidFill>
              </a:rPr>
              <a:t>-master</a:t>
            </a:r>
            <a:r>
              <a:rPr lang="fr-FR" dirty="0"/>
              <a:t>  : séquence de formats de page</a:t>
            </a:r>
          </a:p>
          <a:p>
            <a:pPr lvl="4"/>
            <a:r>
              <a:rPr lang="fr-FR" b="1" i="1" dirty="0">
                <a:solidFill>
                  <a:srgbClr val="C00000"/>
                </a:solidFill>
              </a:rPr>
              <a:t>master-</a:t>
            </a:r>
            <a:r>
              <a:rPr lang="fr-FR" b="1" i="1" dirty="0" err="1">
                <a:solidFill>
                  <a:srgbClr val="C00000"/>
                </a:solidFill>
              </a:rPr>
              <a:t>name</a:t>
            </a:r>
            <a:r>
              <a:rPr lang="fr-FR" b="1" i="1" dirty="0">
                <a:solidFill>
                  <a:srgbClr val="C00000"/>
                </a:solidFill>
              </a:rPr>
              <a:t>="</a:t>
            </a:r>
            <a:r>
              <a:rPr lang="fr-FR" i="1" dirty="0" err="1"/>
              <a:t>NomDeLaSequenceDeFormat</a:t>
            </a:r>
            <a:r>
              <a:rPr lang="fr-FR" b="1" i="1" dirty="0">
                <a:solidFill>
                  <a:srgbClr val="C00000"/>
                </a:solidFill>
              </a:rPr>
              <a:t>"</a:t>
            </a:r>
          </a:p>
          <a:p>
            <a:pPr lvl="4"/>
            <a:endParaRPr lang="fr-FR" dirty="0"/>
          </a:p>
          <a:p>
            <a:pPr lvl="2"/>
            <a:r>
              <a:rPr lang="fr-FR" dirty="0" err="1">
                <a:solidFill>
                  <a:srgbClr val="C00000"/>
                </a:solidFill>
              </a:rPr>
              <a:t>Repeatable</a:t>
            </a:r>
            <a:r>
              <a:rPr lang="fr-FR" dirty="0">
                <a:solidFill>
                  <a:srgbClr val="C00000"/>
                </a:solidFill>
              </a:rPr>
              <a:t>-page-master-alternatives </a:t>
            </a:r>
            <a:r>
              <a:rPr lang="fr-FR" dirty="0"/>
              <a:t>séquence de formats alternatif et conditionnel </a:t>
            </a:r>
            <a:r>
              <a:rPr lang="fr-FR" sz="1100" dirty="0">
                <a:solidFill>
                  <a:schemeClr val="bg1">
                    <a:lumMod val="50000"/>
                  </a:schemeClr>
                </a:solidFill>
              </a:rPr>
              <a:t>(cf. déclaration de séquence de format page conditionnel)</a:t>
            </a:r>
            <a:endParaRPr lang="fr-FR" dirty="0">
              <a:solidFill>
                <a:schemeClr val="bg1">
                  <a:lumMod val="50000"/>
                </a:schemeClr>
              </a:solidFill>
            </a:endParaRPr>
          </a:p>
          <a:p>
            <a:pPr lvl="3"/>
            <a:r>
              <a:rPr lang="fr-FR" dirty="0" err="1">
                <a:solidFill>
                  <a:srgbClr val="C00000"/>
                </a:solidFill>
              </a:rPr>
              <a:t>conditional</a:t>
            </a:r>
            <a:r>
              <a:rPr lang="fr-FR" dirty="0">
                <a:solidFill>
                  <a:srgbClr val="C00000"/>
                </a:solidFill>
              </a:rPr>
              <a:t>-page-master-</a:t>
            </a:r>
            <a:r>
              <a:rPr lang="fr-FR" dirty="0" err="1">
                <a:solidFill>
                  <a:srgbClr val="C00000"/>
                </a:solidFill>
              </a:rPr>
              <a:t>reference</a:t>
            </a:r>
            <a:endParaRPr lang="fr-FR" dirty="0">
              <a:solidFill>
                <a:srgbClr val="C00000"/>
              </a:solidFill>
            </a:endParaRPr>
          </a:p>
          <a:p>
            <a:pPr lvl="4"/>
            <a:r>
              <a:rPr lang="en-US" dirty="0">
                <a:solidFill>
                  <a:srgbClr val="C00000"/>
                </a:solidFill>
              </a:rPr>
              <a:t> master-reference=“</a:t>
            </a:r>
            <a:r>
              <a:rPr lang="en-US" sz="1900" i="1" dirty="0" err="1"/>
              <a:t>NomDeFormatRef</a:t>
            </a:r>
            <a:r>
              <a:rPr lang="en-US" dirty="0">
                <a:solidFill>
                  <a:srgbClr val="C00000"/>
                </a:solidFill>
              </a:rPr>
              <a:t>" odd-or-even="</a:t>
            </a:r>
            <a:r>
              <a:rPr lang="en-US" i="1" dirty="0"/>
              <a:t>even</a:t>
            </a:r>
            <a:r>
              <a:rPr lang="en-US" dirty="0">
                <a:solidFill>
                  <a:srgbClr val="C00000"/>
                </a:solidFill>
              </a:rPr>
              <a:t>" page-position="</a:t>
            </a:r>
            <a:r>
              <a:rPr lang="en-US" i="1" dirty="0"/>
              <a:t>last</a:t>
            </a:r>
            <a:r>
              <a:rPr lang="en-US" dirty="0">
                <a:solidFill>
                  <a:srgbClr val="C00000"/>
                </a:solidFill>
              </a:rPr>
              <a:t>" blank-or-not-blank="</a:t>
            </a:r>
            <a:r>
              <a:rPr lang="en-US" i="1" dirty="0"/>
              <a:t>blank</a:t>
            </a:r>
            <a:r>
              <a:rPr lang="en-US" dirty="0">
                <a:solidFill>
                  <a:srgbClr val="C00000"/>
                </a:solidFill>
              </a:rPr>
              <a:t>"</a:t>
            </a:r>
            <a:endParaRPr lang="fr-FR" dirty="0">
              <a:solidFill>
                <a:srgbClr val="C00000"/>
              </a:solidFill>
            </a:endParaRPr>
          </a:p>
          <a:p>
            <a:pPr lvl="3"/>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131</a:t>
            </a:fld>
            <a:endParaRPr lang="fr-F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p>
        </p:txBody>
      </p:sp>
      <p:sp>
        <p:nvSpPr>
          <p:cNvPr id="3" name="Espace réservé du contenu 2"/>
          <p:cNvSpPr>
            <a:spLocks noGrp="1"/>
          </p:cNvSpPr>
          <p:nvPr>
            <p:ph idx="1"/>
          </p:nvPr>
        </p:nvSpPr>
        <p:spPr/>
        <p:txBody>
          <a:bodyPr>
            <a:normAutofit fontScale="92500" lnSpcReduction="20000"/>
          </a:bodyPr>
          <a:lstStyle/>
          <a:p>
            <a:r>
              <a:rPr lang="fr-FR" dirty="0"/>
              <a:t>Déclaration des régions dans les formats de page</a:t>
            </a:r>
          </a:p>
          <a:p>
            <a:pPr lvl="1"/>
            <a:r>
              <a:rPr lang="fr-FR" dirty="0" err="1"/>
              <a:t>region</a:t>
            </a:r>
            <a:r>
              <a:rPr lang="fr-FR" dirty="0"/>
              <a:t>-body sert a définir la région body</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NomDeLaRegion</a:t>
            </a:r>
            <a:r>
              <a:rPr lang="fr-FR" b="1" i="1" dirty="0">
                <a:solidFill>
                  <a:srgbClr val="C00000"/>
                </a:solidFill>
              </a:rPr>
              <a:t> » </a:t>
            </a:r>
            <a:r>
              <a:rPr lang="fr-FR" b="1" i="1" dirty="0" err="1">
                <a:solidFill>
                  <a:srgbClr val="C00000"/>
                </a:solidFill>
              </a:rPr>
              <a:t>margin</a:t>
            </a:r>
            <a:r>
              <a:rPr lang="fr-FR" b="1" i="1" dirty="0">
                <a:solidFill>
                  <a:srgbClr val="C00000"/>
                </a:solidFill>
              </a:rPr>
              <a:t>=«10mm» </a:t>
            </a:r>
            <a:r>
              <a:rPr lang="fr-FR" b="1" i="1" dirty="0" err="1">
                <a:solidFill>
                  <a:srgbClr val="C00000"/>
                </a:solidFill>
              </a:rPr>
              <a:t>padding</a:t>
            </a:r>
            <a:r>
              <a:rPr lang="fr-FR" b="1" i="1" dirty="0">
                <a:solidFill>
                  <a:srgbClr val="C00000"/>
                </a:solidFill>
              </a:rPr>
              <a:t>=«1mm»</a:t>
            </a:r>
          </a:p>
          <a:p>
            <a:pPr lvl="1"/>
            <a:r>
              <a:rPr lang="fr-FR" dirty="0" err="1"/>
              <a:t>region</a:t>
            </a:r>
            <a:r>
              <a:rPr lang="fr-FR" dirty="0"/>
              <a:t>-</a:t>
            </a:r>
            <a:r>
              <a:rPr lang="fr-FR" dirty="0" err="1"/>
              <a:t>before</a:t>
            </a:r>
            <a:r>
              <a:rPr lang="fr-FR" dirty="0"/>
              <a:t>, </a:t>
            </a:r>
            <a:r>
              <a:rPr lang="fr-FR" dirty="0" err="1"/>
              <a:t>region</a:t>
            </a:r>
            <a:r>
              <a:rPr lang="fr-FR" dirty="0"/>
              <a:t>-</a:t>
            </a:r>
            <a:r>
              <a:rPr lang="fr-FR" dirty="0" err="1"/>
              <a:t>after</a:t>
            </a:r>
            <a:r>
              <a:rPr lang="fr-FR" dirty="0"/>
              <a:t>, </a:t>
            </a:r>
            <a:r>
              <a:rPr lang="fr-FR" dirty="0" err="1"/>
              <a:t>region</a:t>
            </a:r>
            <a:r>
              <a:rPr lang="fr-FR" dirty="0"/>
              <a:t>-</a:t>
            </a:r>
            <a:r>
              <a:rPr lang="fr-FR" dirty="0" err="1"/>
              <a:t>start</a:t>
            </a:r>
            <a:r>
              <a:rPr lang="fr-FR" dirty="0"/>
              <a:t>, </a:t>
            </a:r>
            <a:r>
              <a:rPr lang="fr-FR" dirty="0" err="1"/>
              <a:t>region</a:t>
            </a:r>
            <a:r>
              <a:rPr lang="fr-FR" dirty="0"/>
              <a:t>-end</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extent</a:t>
            </a:r>
            <a:r>
              <a:rPr lang="fr-FR" b="1" i="1" dirty="0">
                <a:solidFill>
                  <a:srgbClr val="C00000"/>
                </a:solidFill>
              </a:rPr>
              <a:t>=« 1cm »</a:t>
            </a:r>
          </a:p>
          <a:p>
            <a:endParaRPr lang="fr-FR" dirty="0"/>
          </a:p>
          <a:p>
            <a:r>
              <a:rPr lang="fr-FR" dirty="0"/>
              <a:t>Différents attributs communs aux régions</a:t>
            </a:r>
          </a:p>
          <a:p>
            <a:pPr lvl="5"/>
            <a:r>
              <a:rPr lang="fr-FR" dirty="0"/>
              <a:t>Arrière-plan : </a:t>
            </a:r>
            <a:r>
              <a:rPr lang="fr-FR" b="1" i="1" dirty="0">
                <a:solidFill>
                  <a:srgbClr val="C00000"/>
                </a:solidFill>
              </a:rPr>
              <a:t>background ; background-image ; </a:t>
            </a:r>
          </a:p>
          <a:p>
            <a:pPr lvl="5">
              <a:buNone/>
            </a:pPr>
            <a:r>
              <a:rPr lang="fr-FR" b="1" i="1" dirty="0">
                <a:solidFill>
                  <a:srgbClr val="C00000"/>
                </a:solidFill>
              </a:rPr>
              <a:t>				background-</a:t>
            </a:r>
            <a:r>
              <a:rPr lang="fr-FR" b="1" i="1" dirty="0" err="1">
                <a:solidFill>
                  <a:srgbClr val="C00000"/>
                </a:solidFill>
              </a:rPr>
              <a:t>repeat</a:t>
            </a:r>
            <a:r>
              <a:rPr lang="fr-FR" b="1" i="1" dirty="0">
                <a:solidFill>
                  <a:srgbClr val="C00000"/>
                </a:solidFill>
              </a:rPr>
              <a:t>;</a:t>
            </a:r>
            <a:r>
              <a:rPr lang="fr-FR" dirty="0"/>
              <a:t>…</a:t>
            </a:r>
          </a:p>
          <a:p>
            <a:pPr lvl="5"/>
            <a:r>
              <a:rPr lang="fr-FR" dirty="0"/>
              <a:t>Mise en page : </a:t>
            </a:r>
          </a:p>
          <a:p>
            <a:pPr lvl="6"/>
            <a:r>
              <a:rPr lang="fr-FR" b="1" i="1" dirty="0" err="1">
                <a:solidFill>
                  <a:srgbClr val="C00000"/>
                </a:solidFill>
              </a:rPr>
              <a:t>margin</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err="1">
                <a:solidFill>
                  <a:srgbClr val="C00000"/>
                </a:solidFill>
              </a:rPr>
              <a:t>padding</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a:solidFill>
                  <a:srgbClr val="C00000"/>
                </a:solidFill>
              </a:rPr>
              <a:t>border[|-</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 </a:t>
            </a:r>
          </a:p>
          <a:p>
            <a:pPr lvl="6"/>
            <a:r>
              <a:rPr lang="fr-FR" b="1" i="1" dirty="0" err="1">
                <a:solidFill>
                  <a:srgbClr val="C00000"/>
                </a:solidFill>
              </a:rPr>
              <a:t>border-color;border-style</a:t>
            </a:r>
            <a:endParaRPr lang="fr-FR" b="1" i="1" dirty="0">
              <a:solidFill>
                <a:srgbClr val="C00000"/>
              </a:solidFill>
            </a:endParaRPr>
          </a:p>
          <a:p>
            <a:pPr lvl="6"/>
            <a:endParaRPr lang="fr-FR" dirty="0"/>
          </a:p>
          <a:p>
            <a:pPr lvl="6"/>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132</a:t>
            </a:fld>
            <a:endParaRPr lang="fr-F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r>
              <a:rPr lang="fr-FR" dirty="0" err="1"/>
              <a:t>fo</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Déclaration de séquence de format page conditionnel</a:t>
            </a:r>
          </a:p>
          <a:p>
            <a:pPr lvl="1"/>
            <a:r>
              <a:rPr lang="fr-FR" dirty="0"/>
              <a:t>La déclaration de séquence de pages permet par exemple de recréer le comportement des marges d’un livre classique en définissant une page sur 2 la marge à gauche étendue puis la marge à droite étendue pour prendre en considération le format livre et l’espace central perdu</a:t>
            </a:r>
          </a:p>
          <a:p>
            <a:pPr lvl="1"/>
            <a:endParaRPr lang="fr-FR" dirty="0"/>
          </a:p>
          <a:p>
            <a:pPr lvl="1"/>
            <a:r>
              <a:rPr lang="fr-FR" dirty="0"/>
              <a:t>L’alternance se définit dans la balise </a:t>
            </a:r>
            <a:r>
              <a:rPr lang="fr-FR" sz="1400" b="1" i="1" dirty="0" err="1">
                <a:solidFill>
                  <a:srgbClr val="C00000"/>
                </a:solidFill>
              </a:rPr>
              <a:t>conditionnal</a:t>
            </a:r>
            <a:r>
              <a:rPr lang="fr-FR" sz="1400" b="1" i="1" dirty="0">
                <a:solidFill>
                  <a:srgbClr val="C00000"/>
                </a:solidFill>
              </a:rPr>
              <a:t>-page-master-</a:t>
            </a:r>
            <a:r>
              <a:rPr lang="fr-FR" sz="1400" b="1" i="1" dirty="0" err="1">
                <a:solidFill>
                  <a:srgbClr val="C00000"/>
                </a:solidFill>
              </a:rPr>
              <a:t>reference</a:t>
            </a:r>
            <a:r>
              <a:rPr lang="fr-FR" b="1" i="1" dirty="0">
                <a:solidFill>
                  <a:srgbClr val="C00000"/>
                </a:solidFill>
              </a:rPr>
              <a:t> </a:t>
            </a:r>
            <a:r>
              <a:rPr lang="fr-FR" dirty="0"/>
              <a:t> </a:t>
            </a:r>
          </a:p>
          <a:p>
            <a:pPr lvl="1">
              <a:buNone/>
            </a:pPr>
            <a:r>
              <a:rPr lang="fr-FR" dirty="0"/>
              <a:t>par l’attribut suivant :</a:t>
            </a:r>
          </a:p>
          <a:p>
            <a:pPr lvl="6"/>
            <a:r>
              <a:rPr lang="fr-FR" b="1" i="1" dirty="0" err="1">
                <a:solidFill>
                  <a:srgbClr val="C00000"/>
                </a:solidFill>
              </a:rPr>
              <a:t>Odd</a:t>
            </a:r>
            <a:r>
              <a:rPr lang="fr-FR" b="1" i="1" dirty="0">
                <a:solidFill>
                  <a:srgbClr val="C00000"/>
                </a:solidFill>
              </a:rPr>
              <a:t> or </a:t>
            </a:r>
            <a:r>
              <a:rPr lang="fr-FR" b="1" i="1" dirty="0" err="1">
                <a:solidFill>
                  <a:srgbClr val="C00000"/>
                </a:solidFill>
              </a:rPr>
              <a:t>even</a:t>
            </a:r>
            <a:r>
              <a:rPr lang="fr-FR" b="1" i="1" dirty="0">
                <a:solidFill>
                  <a:srgbClr val="C00000"/>
                </a:solidFill>
              </a:rPr>
              <a:t> : </a:t>
            </a:r>
            <a:r>
              <a:rPr lang="fr-FR" b="1" i="1" dirty="0" err="1">
                <a:solidFill>
                  <a:srgbClr val="C00000"/>
                </a:solidFill>
              </a:rPr>
              <a:t>odd</a:t>
            </a:r>
            <a:r>
              <a:rPr lang="fr-FR" dirty="0"/>
              <a:t> = page impaire &amp; </a:t>
            </a:r>
            <a:r>
              <a:rPr lang="fr-FR" dirty="0" err="1"/>
              <a:t>even</a:t>
            </a:r>
            <a:r>
              <a:rPr lang="fr-FR" dirty="0"/>
              <a:t> = page paire</a:t>
            </a:r>
          </a:p>
          <a:p>
            <a:pPr lvl="1"/>
            <a:endParaRPr lang="fr-FR" dirty="0"/>
          </a:p>
          <a:p>
            <a:pPr lvl="1"/>
            <a:r>
              <a:rPr lang="fr-FR" dirty="0"/>
              <a:t>Les attributs suivants permettent de compléter la condition :</a:t>
            </a:r>
          </a:p>
          <a:p>
            <a:pPr lvl="6"/>
            <a:r>
              <a:rPr lang="fr-FR" b="1" i="1" dirty="0">
                <a:solidFill>
                  <a:srgbClr val="C00000"/>
                </a:solidFill>
              </a:rPr>
              <a:t>page-position="last"  </a:t>
            </a:r>
            <a:r>
              <a:rPr lang="fr-FR" dirty="0"/>
              <a:t>=&gt; si la page est en dernière position</a:t>
            </a:r>
          </a:p>
          <a:p>
            <a:pPr lvl="6"/>
            <a:r>
              <a:rPr lang="fr-FR" b="1" i="1" dirty="0" err="1">
                <a:solidFill>
                  <a:srgbClr val="C00000"/>
                </a:solidFill>
              </a:rPr>
              <a:t>blank</a:t>
            </a:r>
            <a:r>
              <a:rPr lang="fr-FR" b="1" i="1" dirty="0">
                <a:solidFill>
                  <a:srgbClr val="C00000"/>
                </a:solidFill>
              </a:rPr>
              <a:t>-or-not-</a:t>
            </a:r>
            <a:r>
              <a:rPr lang="fr-FR" b="1" i="1" dirty="0" err="1">
                <a:solidFill>
                  <a:srgbClr val="C00000"/>
                </a:solidFill>
              </a:rPr>
              <a:t>blank</a:t>
            </a:r>
            <a:r>
              <a:rPr lang="fr-FR" b="1" i="1" dirty="0">
                <a:solidFill>
                  <a:srgbClr val="C00000"/>
                </a:solidFill>
              </a:rPr>
              <a:t>="</a:t>
            </a:r>
            <a:r>
              <a:rPr lang="fr-FR" b="1" i="1" dirty="0" err="1">
                <a:solidFill>
                  <a:srgbClr val="C00000"/>
                </a:solidFill>
              </a:rPr>
              <a:t>blank</a:t>
            </a:r>
            <a:r>
              <a:rPr lang="fr-FR" b="1" i="1" dirty="0">
                <a:solidFill>
                  <a:srgbClr val="C00000"/>
                </a:solidFill>
              </a:rPr>
              <a:t>« </a:t>
            </a:r>
            <a:r>
              <a:rPr lang="fr-FR" dirty="0"/>
              <a:t> =&gt;si la page doit être vide</a:t>
            </a:r>
          </a:p>
          <a:p>
            <a:pPr lvl="3">
              <a:buNone/>
            </a:pP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133</a:t>
            </a:fld>
            <a:endParaRPr lang="fr-F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fo:page-sequence</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Définition des pages générées par </a:t>
            </a:r>
            <a:r>
              <a:rPr lang="fr-FR" dirty="0" err="1"/>
              <a:t>xsl</a:t>
            </a:r>
            <a:r>
              <a:rPr lang="fr-FR" dirty="0"/>
              <a:t>-</a:t>
            </a:r>
            <a:r>
              <a:rPr lang="fr-FR" dirty="0" err="1"/>
              <a:t>fo</a:t>
            </a:r>
            <a:endParaRPr lang="fr-FR" dirty="0"/>
          </a:p>
          <a:p>
            <a:pPr lvl="1"/>
            <a:r>
              <a:rPr lang="fr-FR" dirty="0"/>
              <a:t>Pour créer une page on la déclare avec : </a:t>
            </a:r>
            <a:r>
              <a:rPr lang="fr-FR" dirty="0">
                <a:solidFill>
                  <a:srgbClr val="C00000"/>
                </a:solidFill>
              </a:rPr>
              <a:t>page-</a:t>
            </a:r>
            <a:r>
              <a:rPr lang="fr-FR" dirty="0" err="1">
                <a:solidFill>
                  <a:srgbClr val="C00000"/>
                </a:solidFill>
              </a:rPr>
              <a:t>sequence</a:t>
            </a:r>
            <a:endParaRPr lang="fr-FR" dirty="0">
              <a:solidFill>
                <a:srgbClr val="C00000"/>
              </a:solidFill>
            </a:endParaRPr>
          </a:p>
          <a:p>
            <a:pPr lvl="4"/>
            <a:r>
              <a:rPr lang="fr-FR" b="1" i="1" dirty="0">
                <a:solidFill>
                  <a:srgbClr val="C00000"/>
                </a:solidFill>
              </a:rPr>
              <a:t> master-</a:t>
            </a:r>
            <a:r>
              <a:rPr lang="fr-FR" b="1" i="1" dirty="0" err="1">
                <a:solidFill>
                  <a:srgbClr val="C00000"/>
                </a:solidFill>
              </a:rPr>
              <a:t>reference</a:t>
            </a:r>
            <a:r>
              <a:rPr lang="fr-FR" b="1" i="1" dirty="0">
                <a:solidFill>
                  <a:srgbClr val="C00000"/>
                </a:solidFill>
              </a:rPr>
              <a:t>=« </a:t>
            </a:r>
            <a:r>
              <a:rPr lang="fr-FR" b="1" i="1" dirty="0" err="1">
                <a:solidFill>
                  <a:srgbClr val="C00000"/>
                </a:solidFill>
              </a:rPr>
              <a:t>NomDuFormatDeReference</a:t>
            </a:r>
            <a:r>
              <a:rPr lang="fr-FR" b="1" i="1" dirty="0">
                <a:solidFill>
                  <a:srgbClr val="C00000"/>
                </a:solidFill>
              </a:rPr>
              <a:t> »</a:t>
            </a:r>
            <a:r>
              <a:rPr lang="fr-FR" dirty="0">
                <a:solidFill>
                  <a:schemeClr val="bg1">
                    <a:lumMod val="50000"/>
                  </a:schemeClr>
                </a:solidFill>
              </a:rPr>
              <a:t> sert à définir le format de page à utiliser pour la page en cours</a:t>
            </a:r>
          </a:p>
          <a:p>
            <a:pPr lvl="4"/>
            <a:endParaRPr lang="fr-FR" dirty="0"/>
          </a:p>
          <a:p>
            <a:pPr lvl="1"/>
            <a:r>
              <a:rPr lang="fr-FR" dirty="0"/>
              <a:t>Pour écrire dans les régions non-body : </a:t>
            </a:r>
            <a:r>
              <a:rPr lang="fr-FR" dirty="0" err="1"/>
              <a:t>static</a:t>
            </a:r>
            <a:r>
              <a:rPr lang="fr-FR" dirty="0"/>
              <a:t>-content </a:t>
            </a:r>
          </a:p>
          <a:p>
            <a:pPr lvl="1"/>
            <a:r>
              <a:rPr lang="fr-FR" dirty="0"/>
              <a:t>Pour écrire un flux de block dans le body : </a:t>
            </a:r>
            <a:r>
              <a:rPr lang="fr-FR" dirty="0">
                <a:solidFill>
                  <a:srgbClr val="C00000"/>
                </a:solidFill>
              </a:rPr>
              <a:t>flow</a:t>
            </a:r>
          </a:p>
          <a:p>
            <a:pPr lvl="1"/>
            <a:endParaRPr lang="fr-FR" dirty="0"/>
          </a:p>
          <a:p>
            <a:pPr lvl="1"/>
            <a:r>
              <a:rPr lang="fr-FR" dirty="0"/>
              <a:t>Ces 2 balises nécessitent le nom standard ou défini  de la région où insérer les blocks</a:t>
            </a:r>
          </a:p>
          <a:p>
            <a:pPr lvl="5"/>
            <a:r>
              <a:rPr lang="fr-FR" dirty="0"/>
              <a:t>Régions définies par </a:t>
            </a:r>
            <a:r>
              <a:rPr lang="fr-FR" dirty="0" err="1"/>
              <a:t>xsl</a:t>
            </a:r>
            <a:r>
              <a:rPr lang="fr-FR" dirty="0"/>
              <a:t>: </a:t>
            </a:r>
            <a:r>
              <a:rPr lang="fr-FR" dirty="0" err="1"/>
              <a:t>xsl</a:t>
            </a:r>
            <a:r>
              <a:rPr lang="fr-FR" dirty="0"/>
              <a:t>-</a:t>
            </a:r>
            <a:r>
              <a:rPr lang="fr-FR" dirty="0" err="1"/>
              <a:t>region</a:t>
            </a:r>
            <a:r>
              <a:rPr lang="fr-FR" dirty="0"/>
              <a:t>( -body|-</a:t>
            </a:r>
            <a:r>
              <a:rPr lang="fr-FR" dirty="0" err="1"/>
              <a:t>start</a:t>
            </a:r>
            <a:r>
              <a:rPr lang="fr-FR" dirty="0"/>
              <a:t>|-end|-</a:t>
            </a:r>
            <a:r>
              <a:rPr lang="fr-FR" dirty="0" err="1"/>
              <a:t>before</a:t>
            </a:r>
            <a:r>
              <a:rPr lang="fr-FR" dirty="0"/>
              <a:t>|-</a:t>
            </a:r>
            <a:r>
              <a:rPr lang="fr-FR" dirty="0" err="1"/>
              <a:t>after</a:t>
            </a:r>
            <a:endParaRPr lang="fr-FR" dirty="0"/>
          </a:p>
          <a:p>
            <a:pPr lvl="4"/>
            <a:r>
              <a:rPr lang="fr-FR" b="1" i="1" dirty="0"/>
              <a:t>Ex : </a:t>
            </a:r>
            <a:r>
              <a:rPr lang="fr-FR" b="1" i="1" dirty="0">
                <a:solidFill>
                  <a:srgbClr val="C00000"/>
                </a:solidFill>
              </a:rPr>
              <a:t>flow-</a:t>
            </a:r>
            <a:r>
              <a:rPr lang="fr-FR" b="1" i="1" dirty="0" err="1">
                <a:solidFill>
                  <a:srgbClr val="C00000"/>
                </a:solidFill>
              </a:rPr>
              <a:t>name</a:t>
            </a:r>
            <a:r>
              <a:rPr lang="fr-FR" b="1" i="1" dirty="0">
                <a:solidFill>
                  <a:srgbClr val="C00000"/>
                </a:solidFill>
              </a:rPr>
              <a:t>=« </a:t>
            </a:r>
            <a:r>
              <a:rPr lang="fr-FR" b="1" i="1" dirty="0" err="1">
                <a:solidFill>
                  <a:srgbClr val="C00000"/>
                </a:solidFill>
              </a:rPr>
              <a:t>xsl</a:t>
            </a:r>
            <a:r>
              <a:rPr lang="fr-FR" b="1" i="1" dirty="0">
                <a:solidFill>
                  <a:srgbClr val="C00000"/>
                </a:solidFill>
              </a:rPr>
              <a:t>-</a:t>
            </a:r>
            <a:r>
              <a:rPr lang="fr-FR" b="1" i="1" dirty="0" err="1">
                <a:solidFill>
                  <a:srgbClr val="C00000"/>
                </a:solidFill>
              </a:rPr>
              <a:t>region</a:t>
            </a:r>
            <a:r>
              <a:rPr lang="fr-FR" b="1" i="1" dirty="0">
                <a:solidFill>
                  <a:srgbClr val="C00000"/>
                </a:solidFill>
              </a:rPr>
              <a:t>-</a:t>
            </a:r>
            <a:r>
              <a:rPr lang="fr-FR" b="1" i="1" dirty="0" err="1">
                <a:solidFill>
                  <a:srgbClr val="C00000"/>
                </a:solidFill>
              </a:rPr>
              <a:t>before</a:t>
            </a:r>
            <a:r>
              <a:rPr lang="fr-FR" b="1" i="1" dirty="0">
                <a:solidFill>
                  <a:srgbClr val="C00000"/>
                </a:solidFill>
              </a:rPr>
              <a:t> » </a:t>
            </a:r>
          </a:p>
          <a:p>
            <a:pPr lvl="4"/>
            <a:endParaRPr lang="fr-FR" b="1" i="1" dirty="0">
              <a:solidFill>
                <a:srgbClr val="C00000"/>
              </a:solidFill>
            </a:endParaRPr>
          </a:p>
          <a:p>
            <a:pPr lvl="4"/>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134</a:t>
            </a:fld>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fo:inline</a:t>
            </a:r>
            <a:r>
              <a:rPr lang="fr-FR" dirty="0"/>
              <a:t> vs </a:t>
            </a:r>
            <a:r>
              <a:rPr lang="fr-FR" dirty="0" err="1"/>
              <a:t>fo:block</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Tout comme le HTML et ses « div » le xsl-</a:t>
            </a:r>
            <a:r>
              <a:rPr lang="fr-FR" dirty="0" err="1"/>
              <a:t>fo</a:t>
            </a:r>
            <a:r>
              <a:rPr lang="fr-FR" dirty="0"/>
              <a:t> n’ échappe pas à l’empilement des ensembles.</a:t>
            </a:r>
          </a:p>
          <a:p>
            <a:endParaRPr lang="fr-FR" dirty="0"/>
          </a:p>
          <a:p>
            <a:r>
              <a:rPr lang="fr-FR" dirty="0"/>
              <a:t>L’équivalent en </a:t>
            </a:r>
            <a:r>
              <a:rPr lang="fr-FR" dirty="0" err="1"/>
              <a:t>fo</a:t>
            </a:r>
            <a:r>
              <a:rPr lang="fr-FR" dirty="0"/>
              <a:t> de </a:t>
            </a:r>
            <a:r>
              <a:rPr lang="fr-FR" dirty="0" err="1"/>
              <a:t>div</a:t>
            </a:r>
            <a:r>
              <a:rPr lang="fr-FR" dirty="0"/>
              <a:t>, </a:t>
            </a:r>
            <a:r>
              <a:rPr lang="fr-FR" dirty="0" err="1"/>
              <a:t>span</a:t>
            </a:r>
            <a:r>
              <a:rPr lang="fr-FR" dirty="0"/>
              <a:t> : </a:t>
            </a:r>
            <a:r>
              <a:rPr lang="fr-FR" b="1" i="1" dirty="0">
                <a:solidFill>
                  <a:srgbClr val="C00000"/>
                </a:solidFill>
              </a:rPr>
              <a:t>block, </a:t>
            </a:r>
            <a:r>
              <a:rPr lang="fr-FR" b="1" i="1" dirty="0" err="1">
                <a:solidFill>
                  <a:srgbClr val="C00000"/>
                </a:solidFill>
              </a:rPr>
              <a:t>inline</a:t>
            </a:r>
            <a:endParaRPr lang="fr-FR" b="1" i="1" dirty="0">
              <a:solidFill>
                <a:srgbClr val="C00000"/>
              </a:solidFill>
            </a:endParaRPr>
          </a:p>
          <a:p>
            <a:pPr lvl="4"/>
            <a:r>
              <a:rPr lang="fr-FR" dirty="0"/>
              <a:t>block : disposition empilé, peut contenir des éléments bloc et 	      </a:t>
            </a:r>
            <a:r>
              <a:rPr lang="fr-FR" dirty="0" err="1"/>
              <a:t>en-ligne</a:t>
            </a:r>
            <a:endParaRPr lang="fr-FR" dirty="0"/>
          </a:p>
          <a:p>
            <a:pPr lvl="4"/>
            <a:r>
              <a:rPr lang="fr-FR" dirty="0" err="1"/>
              <a:t>inline</a:t>
            </a:r>
            <a:r>
              <a:rPr lang="fr-FR" dirty="0"/>
              <a:t> : disposition en ligne, ne peut contenir que des 	       éléments </a:t>
            </a:r>
            <a:r>
              <a:rPr lang="fr-FR" dirty="0" err="1"/>
              <a:t>en-ligne</a:t>
            </a:r>
            <a:r>
              <a:rPr lang="fr-FR" dirty="0"/>
              <a:t>, pas d’élément bloc</a:t>
            </a:r>
          </a:p>
          <a:p>
            <a:endParaRPr lang="fr-FR" dirty="0"/>
          </a:p>
          <a:p>
            <a:r>
              <a:rPr lang="fr-FR" dirty="0"/>
              <a:t>Les ensembles block et </a:t>
            </a:r>
            <a:r>
              <a:rPr lang="fr-FR" dirty="0" err="1"/>
              <a:t>inline</a:t>
            </a:r>
            <a:r>
              <a:rPr lang="fr-FR" dirty="0"/>
              <a:t> peuvent s’imbriquer</a:t>
            </a:r>
          </a:p>
          <a:p>
            <a:pPr lvl="3"/>
            <a:r>
              <a:rPr lang="fr-FR" dirty="0"/>
              <a:t>Block peut contenir des éléments enfants de type block ou de type </a:t>
            </a:r>
            <a:r>
              <a:rPr lang="fr-FR" dirty="0" err="1"/>
              <a:t>in-line</a:t>
            </a:r>
            <a:r>
              <a:rPr lang="fr-FR" dirty="0"/>
              <a:t> </a:t>
            </a:r>
          </a:p>
          <a:p>
            <a:pPr lvl="3"/>
            <a:r>
              <a:rPr lang="fr-FR" dirty="0" err="1"/>
              <a:t>Inline</a:t>
            </a:r>
            <a:r>
              <a:rPr lang="fr-FR" dirty="0"/>
              <a:t> ne peut contenir que des éléments </a:t>
            </a:r>
            <a:r>
              <a:rPr lang="fr-FR" dirty="0" err="1"/>
              <a:t>inline</a:t>
            </a:r>
            <a:endParaRPr lang="fr-FR" dirty="0"/>
          </a:p>
          <a:p>
            <a:pPr lvl="1"/>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135</a:t>
            </a:fld>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lstStyle/>
          <a:p>
            <a:r>
              <a:rPr lang="fr-FR" dirty="0"/>
              <a:t>Fonts de texte</a:t>
            </a:r>
          </a:p>
        </p:txBody>
      </p:sp>
      <p:sp>
        <p:nvSpPr>
          <p:cNvPr id="13" name="Espace réservé du contenu 12"/>
          <p:cNvSpPr>
            <a:spLocks noGrp="1"/>
          </p:cNvSpPr>
          <p:nvPr>
            <p:ph idx="1"/>
          </p:nvPr>
        </p:nvSpPr>
        <p:spPr/>
        <p:txBody>
          <a:bodyPr>
            <a:normAutofit fontScale="70000" lnSpcReduction="20000"/>
          </a:bodyPr>
          <a:lstStyle/>
          <a:p>
            <a:pPr marL="188913" indent="-165100"/>
            <a:r>
              <a:rPr lang="fr-FR" dirty="0"/>
              <a:t>Soulignement</a:t>
            </a:r>
          </a:p>
          <a:p>
            <a:pPr marL="188913" indent="-165100" algn="ctr">
              <a:buNone/>
            </a:pPr>
            <a:r>
              <a:rPr lang="fr-FR" sz="3200" i="1" dirty="0" err="1">
                <a:solidFill>
                  <a:srgbClr val="C00000"/>
                </a:solidFill>
              </a:rPr>
              <a:t>text</a:t>
            </a:r>
            <a:r>
              <a:rPr lang="fr-FR" sz="3200" i="1" dirty="0">
                <a:solidFill>
                  <a:srgbClr val="C00000"/>
                </a:solidFill>
              </a:rPr>
              <a:t>-</a:t>
            </a:r>
            <a:r>
              <a:rPr lang="fr-FR" sz="3200" i="1" dirty="0" err="1">
                <a:solidFill>
                  <a:srgbClr val="C00000"/>
                </a:solidFill>
              </a:rPr>
              <a:t>decoration</a:t>
            </a:r>
            <a:r>
              <a:rPr lang="fr-FR" sz="3200" i="1" dirty="0"/>
              <a:t>="</a:t>
            </a:r>
            <a:r>
              <a:rPr lang="fr-FR" sz="3200" i="1" u="sng" dirty="0" err="1">
                <a:solidFill>
                  <a:schemeClr val="accent6">
                    <a:lumMod val="50000"/>
                  </a:schemeClr>
                </a:solidFill>
              </a:rPr>
              <a:t>underline</a:t>
            </a:r>
            <a:r>
              <a:rPr lang="fr-FR" sz="3200" i="1" dirty="0"/>
              <a:t>" </a:t>
            </a:r>
          </a:p>
          <a:p>
            <a:pPr marL="188913" indent="-165100"/>
            <a:r>
              <a:rPr lang="fr-FR" dirty="0"/>
              <a:t>Hauteur de ligne</a:t>
            </a:r>
          </a:p>
          <a:p>
            <a:pPr marL="188913" indent="-165100" algn="ctr">
              <a:buNone/>
            </a:pPr>
            <a:r>
              <a:rPr lang="fr-FR" sz="3200" i="1" dirty="0">
                <a:solidFill>
                  <a:srgbClr val="C00000"/>
                </a:solidFill>
              </a:rPr>
              <a:t>line-</a:t>
            </a:r>
            <a:r>
              <a:rPr lang="fr-FR" sz="3200" i="1" dirty="0" err="1">
                <a:solidFill>
                  <a:srgbClr val="C00000"/>
                </a:solidFill>
              </a:rPr>
              <a:t>height</a:t>
            </a:r>
            <a:r>
              <a:rPr lang="fr-FR" sz="3200" i="1" dirty="0">
                <a:solidFill>
                  <a:srgbClr val="C00000"/>
                </a:solidFill>
              </a:rPr>
              <a:t> </a:t>
            </a:r>
            <a:r>
              <a:rPr lang="fr-FR" sz="3200" i="1" dirty="0"/>
              <a:t>="</a:t>
            </a:r>
            <a:r>
              <a:rPr lang="fr-FR" sz="3200" i="1" dirty="0">
                <a:solidFill>
                  <a:schemeClr val="accent6">
                    <a:lumMod val="50000"/>
                  </a:schemeClr>
                </a:solidFill>
              </a:rPr>
              <a:t>15pt</a:t>
            </a:r>
            <a:r>
              <a:rPr lang="fr-FR" sz="3200" i="1" dirty="0"/>
              <a:t>" </a:t>
            </a:r>
            <a:endParaRPr lang="fr-FR" sz="3200" dirty="0"/>
          </a:p>
          <a:p>
            <a:pPr marL="165100" lvl="3" indent="-165100">
              <a:buFont typeface="Arial" pitchFamily="34" charset="0"/>
              <a:buChar char="•"/>
            </a:pPr>
            <a:r>
              <a:rPr lang="fr-FR" sz="3200" dirty="0"/>
              <a:t>Taille police</a:t>
            </a:r>
          </a:p>
          <a:p>
            <a:pPr marL="165100" lvl="3" indent="-165100" algn="ctr">
              <a:buNone/>
            </a:pPr>
            <a:r>
              <a:rPr lang="fr-FR" sz="3400" i="1" dirty="0">
                <a:solidFill>
                  <a:srgbClr val="C00000"/>
                </a:solidFill>
              </a:rPr>
              <a:t>font-size</a:t>
            </a:r>
            <a:r>
              <a:rPr lang="fr-FR" sz="3400" i="1" dirty="0"/>
              <a:t>="</a:t>
            </a:r>
            <a:r>
              <a:rPr lang="fr-FR" sz="4300" i="1" dirty="0">
                <a:solidFill>
                  <a:schemeClr val="accent6">
                    <a:lumMod val="50000"/>
                  </a:schemeClr>
                </a:solidFill>
              </a:rPr>
              <a:t>30pt</a:t>
            </a:r>
            <a:r>
              <a:rPr lang="fr-FR" sz="3400" i="1" dirty="0"/>
              <a:t>"</a:t>
            </a:r>
          </a:p>
          <a:p>
            <a:pPr marL="165100" lvl="3" indent="-165100">
              <a:buFont typeface="Arial" pitchFamily="34" charset="0"/>
              <a:buChar char="•"/>
            </a:pPr>
            <a:r>
              <a:rPr lang="fr-FR" sz="3200" dirty="0"/>
              <a:t>Poids de font</a:t>
            </a:r>
          </a:p>
          <a:p>
            <a:pPr marL="977900" lvl="6" indent="-165100" algn="ctr">
              <a:buNone/>
            </a:pPr>
            <a:r>
              <a:rPr lang="fr-FR" sz="3200" i="1" dirty="0">
                <a:solidFill>
                  <a:srgbClr val="C00000"/>
                </a:solidFill>
              </a:rPr>
              <a:t>font-</a:t>
            </a:r>
            <a:r>
              <a:rPr lang="fr-FR" sz="3200" i="1" dirty="0" err="1">
                <a:solidFill>
                  <a:srgbClr val="C00000"/>
                </a:solidFill>
              </a:rPr>
              <a:t>weight</a:t>
            </a:r>
            <a:r>
              <a:rPr lang="fr-FR" sz="3200" i="1" dirty="0"/>
              <a:t>="</a:t>
            </a:r>
            <a:r>
              <a:rPr lang="fr-FR" sz="3200" i="1" dirty="0">
                <a:solidFill>
                  <a:schemeClr val="accent6">
                    <a:lumMod val="50000"/>
                  </a:schemeClr>
                </a:solidFill>
              </a:rPr>
              <a:t> </a:t>
            </a:r>
            <a:r>
              <a:rPr lang="fr-FR" sz="1900" i="1" dirty="0">
                <a:solidFill>
                  <a:schemeClr val="accent6">
                    <a:lumMod val="50000"/>
                  </a:schemeClr>
                </a:solidFill>
              </a:rPr>
              <a:t>100-&gt;</a:t>
            </a:r>
            <a:r>
              <a:rPr lang="fr-FR" sz="1900" b="1" i="1" dirty="0">
                <a:solidFill>
                  <a:schemeClr val="accent6">
                    <a:lumMod val="50000"/>
                  </a:schemeClr>
                </a:solidFill>
              </a:rPr>
              <a:t>900</a:t>
            </a:r>
            <a:r>
              <a:rPr lang="fr-FR" sz="1900" i="1" dirty="0">
                <a:solidFill>
                  <a:schemeClr val="accent6">
                    <a:lumMod val="50000"/>
                  </a:schemeClr>
                </a:solidFill>
              </a:rPr>
              <a:t> </a:t>
            </a:r>
            <a:r>
              <a:rPr lang="fr-FR" sz="3200" i="1" dirty="0">
                <a:solidFill>
                  <a:schemeClr val="accent6">
                    <a:lumMod val="50000"/>
                  </a:schemeClr>
                </a:solidFill>
              </a:rPr>
              <a:t>|</a:t>
            </a:r>
            <a:r>
              <a:rPr lang="fr-FR" sz="1900" i="1" dirty="0">
                <a:solidFill>
                  <a:schemeClr val="accent6">
                    <a:lumMod val="50000"/>
                  </a:schemeClr>
                </a:solidFill>
              </a:rPr>
              <a:t>normal </a:t>
            </a:r>
            <a:r>
              <a:rPr lang="fr-FR" sz="3200" i="1" dirty="0">
                <a:solidFill>
                  <a:schemeClr val="accent6">
                    <a:lumMod val="50000"/>
                  </a:schemeClr>
                </a:solidFill>
              </a:rPr>
              <a:t>| </a:t>
            </a:r>
            <a:r>
              <a:rPr lang="fr-FR" sz="2600" i="1" dirty="0">
                <a:solidFill>
                  <a:schemeClr val="accent6">
                    <a:lumMod val="50000"/>
                  </a:schemeClr>
                </a:solidFill>
              </a:rPr>
              <a:t>bold </a:t>
            </a:r>
            <a:r>
              <a:rPr lang="fr-FR" sz="3200" i="1" dirty="0">
                <a:solidFill>
                  <a:schemeClr val="accent6">
                    <a:lumMod val="50000"/>
                  </a:schemeClr>
                </a:solidFill>
              </a:rPr>
              <a:t>| </a:t>
            </a:r>
            <a:r>
              <a:rPr lang="fr-FR" sz="2600" b="1" i="1" dirty="0" err="1">
                <a:solidFill>
                  <a:schemeClr val="accent6">
                    <a:lumMod val="50000"/>
                  </a:schemeClr>
                </a:solidFill>
              </a:rPr>
              <a:t>bolder</a:t>
            </a:r>
            <a:r>
              <a:rPr lang="fr-FR" sz="3200" i="1" dirty="0"/>
              <a:t>" </a:t>
            </a:r>
          </a:p>
          <a:p>
            <a:pPr marL="165100" lvl="3" indent="-165100">
              <a:buFont typeface="Arial" pitchFamily="34" charset="0"/>
              <a:buChar char="•"/>
            </a:pPr>
            <a:r>
              <a:rPr lang="fr-FR" sz="3200" dirty="0"/>
              <a:t>Style de font</a:t>
            </a:r>
          </a:p>
          <a:p>
            <a:pPr marL="165100" lvl="3" indent="-165100" algn="ctr">
              <a:buNone/>
            </a:pPr>
            <a:r>
              <a:rPr lang="fr-FR" sz="3200" i="1" dirty="0">
                <a:solidFill>
                  <a:srgbClr val="C00000"/>
                </a:solidFill>
              </a:rPr>
              <a:t>font-style</a:t>
            </a:r>
            <a:r>
              <a:rPr lang="fr-FR" sz="3200" i="1" dirty="0"/>
              <a:t>="</a:t>
            </a:r>
            <a:r>
              <a:rPr lang="fr-FR" sz="3200" i="1" dirty="0" err="1">
                <a:solidFill>
                  <a:schemeClr val="accent6">
                    <a:lumMod val="50000"/>
                  </a:schemeClr>
                </a:solidFill>
              </a:rPr>
              <a:t>italic</a:t>
            </a:r>
            <a:r>
              <a:rPr lang="fr-FR" sz="3200" i="1" dirty="0">
                <a:solidFill>
                  <a:schemeClr val="accent6">
                    <a:lumMod val="50000"/>
                  </a:schemeClr>
                </a:solidFill>
              </a:rPr>
              <a:t>| oblique | </a:t>
            </a:r>
            <a:r>
              <a:rPr lang="fr-FR" sz="3200" dirty="0">
                <a:solidFill>
                  <a:schemeClr val="accent6">
                    <a:lumMod val="50000"/>
                  </a:schemeClr>
                </a:solidFill>
              </a:rPr>
              <a:t>normal</a:t>
            </a:r>
            <a:r>
              <a:rPr lang="fr-FR" sz="3200" i="1" dirty="0"/>
              <a:t>" </a:t>
            </a:r>
          </a:p>
          <a:p>
            <a:pPr marL="165100" lvl="3" indent="-165100">
              <a:buFont typeface="Arial" pitchFamily="34" charset="0"/>
              <a:buChar char="•"/>
            </a:pPr>
            <a:r>
              <a:rPr lang="fr-FR" sz="3200" dirty="0"/>
              <a:t>Famille de font</a:t>
            </a:r>
          </a:p>
          <a:p>
            <a:pPr marL="165100" lvl="3" indent="-165100" algn="ctr">
              <a:buNone/>
            </a:pPr>
            <a:r>
              <a:rPr lang="fr-FR" sz="3200" i="1" dirty="0">
                <a:solidFill>
                  <a:srgbClr val="C00000"/>
                </a:solidFill>
              </a:rPr>
              <a:t>font-</a:t>
            </a:r>
            <a:r>
              <a:rPr lang="fr-FR" sz="3200" i="1" dirty="0" err="1">
                <a:solidFill>
                  <a:srgbClr val="C00000"/>
                </a:solidFill>
              </a:rPr>
              <a:t>family</a:t>
            </a:r>
            <a:r>
              <a:rPr lang="fr-FR" sz="3200" i="1" dirty="0"/>
              <a:t>="</a:t>
            </a:r>
            <a:r>
              <a:rPr lang="fr-FR" sz="3200" i="1" dirty="0">
                <a:solidFill>
                  <a:schemeClr val="accent6">
                    <a:lumMod val="50000"/>
                  </a:schemeClr>
                </a:solidFill>
                <a:latin typeface="Calibri" pitchFamily="34" charset="0"/>
              </a:rPr>
              <a:t>Calibri</a:t>
            </a:r>
            <a:r>
              <a:rPr lang="fr-FR" sz="3200" i="1" dirty="0">
                <a:solidFill>
                  <a:schemeClr val="accent6">
                    <a:lumMod val="50000"/>
                  </a:schemeClr>
                </a:solidFill>
              </a:rPr>
              <a:t> | </a:t>
            </a:r>
            <a:r>
              <a:rPr lang="fr-FR" sz="3200" i="1" dirty="0" err="1">
                <a:solidFill>
                  <a:schemeClr val="accent6">
                    <a:lumMod val="50000"/>
                  </a:schemeClr>
                </a:solidFill>
              </a:rPr>
              <a:t>fontName</a:t>
            </a:r>
            <a:r>
              <a:rPr lang="fr-FR" sz="3200" i="1" dirty="0"/>
              <a:t>"</a:t>
            </a:r>
          </a:p>
          <a:p>
            <a:pPr marL="165100" lvl="3" indent="-165100">
              <a:buFont typeface="Arial" pitchFamily="34" charset="0"/>
              <a:buChar char="•"/>
            </a:pPr>
            <a:r>
              <a:rPr lang="fr-FR" sz="3200" dirty="0"/>
              <a:t>Font</a:t>
            </a:r>
            <a:r>
              <a:rPr lang="fr-FR" sz="3200" i="1" dirty="0"/>
              <a:t> </a:t>
            </a:r>
            <a:r>
              <a:rPr lang="fr-FR" sz="1700" i="1" dirty="0"/>
              <a:t>(super)</a:t>
            </a:r>
            <a:endParaRPr lang="fr-FR" sz="3200" i="1" dirty="0"/>
          </a:p>
          <a:p>
            <a:pPr marL="165100" lvl="3" indent="-165100" algn="ctr">
              <a:buNone/>
            </a:pPr>
            <a:r>
              <a:rPr lang="fr-FR" sz="3200" i="1" dirty="0">
                <a:solidFill>
                  <a:srgbClr val="C00000"/>
                </a:solidFill>
              </a:rPr>
              <a:t>font</a:t>
            </a:r>
            <a:r>
              <a:rPr lang="fr-FR" sz="3200" i="1" dirty="0"/>
              <a:t> ="</a:t>
            </a:r>
            <a:r>
              <a:rPr lang="fr-FR" sz="3200" i="1" dirty="0" err="1">
                <a:solidFill>
                  <a:schemeClr val="accent6">
                    <a:lumMod val="50000"/>
                  </a:schemeClr>
                </a:solidFill>
              </a:rPr>
              <a:t>italic</a:t>
            </a:r>
            <a:r>
              <a:rPr lang="fr-FR" sz="3200" i="1" dirty="0">
                <a:solidFill>
                  <a:schemeClr val="accent6">
                    <a:lumMod val="50000"/>
                  </a:schemeClr>
                </a:solidFill>
              </a:rPr>
              <a:t> </a:t>
            </a:r>
            <a:r>
              <a:rPr lang="fr-FR" sz="3200" b="1" i="1" dirty="0">
                <a:solidFill>
                  <a:schemeClr val="accent6">
                    <a:lumMod val="50000"/>
                  </a:schemeClr>
                </a:solidFill>
              </a:rPr>
              <a:t>bold</a:t>
            </a:r>
            <a:r>
              <a:rPr lang="fr-FR" sz="3200" i="1" dirty="0">
                <a:solidFill>
                  <a:schemeClr val="accent6">
                    <a:lumMod val="50000"/>
                  </a:schemeClr>
                </a:solidFill>
              </a:rPr>
              <a:t> 12pt </a:t>
            </a:r>
            <a:r>
              <a:rPr lang="fr-FR" sz="3200" i="1" dirty="0">
                <a:solidFill>
                  <a:schemeClr val="accent6">
                    <a:lumMod val="50000"/>
                  </a:schemeClr>
                </a:solidFill>
                <a:latin typeface="Calibri" pitchFamily="34" charset="0"/>
              </a:rPr>
              <a:t>Calibri</a:t>
            </a:r>
            <a:r>
              <a:rPr lang="fr-FR" sz="3200" i="1" dirty="0"/>
              <a:t>"</a:t>
            </a:r>
          </a:p>
          <a:p>
            <a:pPr marL="0" lvl="0" indent="-165100" algn="ctr" eaLnBrk="0" fontAlgn="base" hangingPunct="0">
              <a:spcAft>
                <a:spcPct val="0"/>
              </a:spcAft>
              <a:buNone/>
              <a:defRPr/>
            </a:pPr>
            <a:endParaRPr lang="fr-FR" dirty="0"/>
          </a:p>
          <a:p>
            <a:pPr marL="0" lvl="0" indent="-165100" algn="ctr" eaLnBrk="0" fontAlgn="base" hangingPunct="0">
              <a:spcAft>
                <a:spcPct val="0"/>
              </a:spcAft>
              <a:buNone/>
              <a:defRPr/>
            </a:pPr>
            <a:endParaRPr lang="fr-FR"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sauts</a:t>
            </a:r>
            <a:endParaRPr lang="fr-FR" dirty="0"/>
          </a:p>
        </p:txBody>
      </p:sp>
      <p:sp>
        <p:nvSpPr>
          <p:cNvPr id="10" name="Espace réservé du contenu 9"/>
          <p:cNvSpPr>
            <a:spLocks noGrp="1"/>
          </p:cNvSpPr>
          <p:nvPr>
            <p:ph idx="1"/>
          </p:nvPr>
        </p:nvSpPr>
        <p:spPr/>
        <p:txBody>
          <a:bodyPr>
            <a:normAutofit fontScale="92500" lnSpcReduction="10000"/>
          </a:bodyPr>
          <a:lstStyle/>
          <a:p>
            <a:endParaRPr lang="fr-FR" dirty="0"/>
          </a:p>
          <a:p>
            <a:r>
              <a:rPr lang="fr-FR" dirty="0"/>
              <a:t>Saut de ligne</a:t>
            </a:r>
          </a:p>
          <a:p>
            <a:pPr lvl="2">
              <a:buNone/>
            </a:pPr>
            <a:r>
              <a:rPr lang="fr-FR" dirty="0"/>
              <a:t>&lt;</a:t>
            </a:r>
            <a:r>
              <a:rPr lang="fr-FR" b="1" dirty="0" err="1"/>
              <a:t>fo:block</a:t>
            </a:r>
            <a:r>
              <a:rPr lang="fr-FR" dirty="0"/>
              <a:t>/&gt;</a:t>
            </a:r>
          </a:p>
          <a:p>
            <a:pPr lvl="3"/>
            <a:r>
              <a:rPr lang="fr-FR" dirty="0"/>
              <a:t>Un block vide provoque un </a:t>
            </a:r>
          </a:p>
          <a:p>
            <a:pPr lvl="3">
              <a:buNone/>
            </a:pPr>
            <a:r>
              <a:rPr lang="fr-FR" dirty="0"/>
              <a:t>saut de ligne</a:t>
            </a:r>
          </a:p>
          <a:p>
            <a:endParaRPr lang="fr-FR" dirty="0"/>
          </a:p>
          <a:p>
            <a:r>
              <a:rPr lang="fr-FR" dirty="0"/>
              <a:t>Saut de page</a:t>
            </a:r>
          </a:p>
          <a:p>
            <a:pPr lvl="2">
              <a:buNone/>
            </a:pPr>
            <a:r>
              <a:rPr lang="fr-FR" b="1" dirty="0"/>
              <a:t>break-</a:t>
            </a:r>
            <a:r>
              <a:rPr lang="fr-FR" b="1" dirty="0" err="1"/>
              <a:t>after</a:t>
            </a:r>
            <a:r>
              <a:rPr lang="fr-FR" dirty="0"/>
              <a:t>=""</a:t>
            </a:r>
          </a:p>
          <a:p>
            <a:pPr lvl="2">
              <a:buNone/>
            </a:pPr>
            <a:r>
              <a:rPr lang="fr-FR" b="1" dirty="0"/>
              <a:t>break-</a:t>
            </a:r>
            <a:r>
              <a:rPr lang="fr-FR" b="1" dirty="0" err="1"/>
              <a:t>before</a:t>
            </a:r>
            <a:r>
              <a:rPr lang="fr-FR" dirty="0"/>
              <a:t>=""</a:t>
            </a:r>
          </a:p>
          <a:p>
            <a:pPr lvl="3"/>
            <a:r>
              <a:rPr lang="fr-FR" b="1" i="1" dirty="0" err="1"/>
              <a:t>always</a:t>
            </a:r>
            <a:r>
              <a:rPr lang="fr-FR" i="1" dirty="0"/>
              <a:t> </a:t>
            </a:r>
            <a:r>
              <a:rPr lang="fr-FR" dirty="0"/>
              <a:t>: saute une page</a:t>
            </a:r>
          </a:p>
          <a:p>
            <a:pPr lvl="3"/>
            <a:r>
              <a:rPr lang="fr-FR" b="1" i="1" dirty="0" err="1"/>
              <a:t>avoid</a:t>
            </a:r>
            <a:r>
              <a:rPr lang="fr-FR" i="1" dirty="0"/>
              <a:t> </a:t>
            </a:r>
            <a:r>
              <a:rPr lang="fr-FR" dirty="0"/>
              <a:t>: </a:t>
            </a:r>
            <a:r>
              <a:rPr lang="fr-FR" dirty="0" err="1"/>
              <a:t>evite</a:t>
            </a:r>
            <a:r>
              <a:rPr lang="fr-FR" dirty="0"/>
              <a:t> les sauts de pages</a:t>
            </a:r>
          </a:p>
          <a:p>
            <a:pPr lvl="3"/>
            <a:r>
              <a:rPr lang="fr-FR" b="1" i="1" dirty="0" err="1"/>
              <a:t>left</a:t>
            </a:r>
            <a:r>
              <a:rPr lang="fr-FR" i="1" dirty="0"/>
              <a:t> </a:t>
            </a:r>
            <a:r>
              <a:rPr lang="fr-FR" dirty="0"/>
              <a:t>ou</a:t>
            </a:r>
            <a:r>
              <a:rPr lang="fr-FR" i="1" dirty="0"/>
              <a:t> </a:t>
            </a:r>
            <a:r>
              <a:rPr lang="fr-FR" b="1" i="1" dirty="0"/>
              <a:t>right</a:t>
            </a:r>
            <a:r>
              <a:rPr lang="fr-FR" i="1" dirty="0"/>
              <a:t>: défini la position gauche ou droite de la page</a:t>
            </a:r>
          </a:p>
          <a:p>
            <a:pPr lvl="3"/>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137</a:t>
            </a:fld>
            <a:endParaRPr lang="fr-FR"/>
          </a:p>
        </p:txBody>
      </p:sp>
      <p:grpSp>
        <p:nvGrpSpPr>
          <p:cNvPr id="15" name="Groupe 14"/>
          <p:cNvGrpSpPr/>
          <p:nvPr/>
        </p:nvGrpSpPr>
        <p:grpSpPr>
          <a:xfrm>
            <a:off x="6858016" y="2357430"/>
            <a:ext cx="1928826" cy="1643077"/>
            <a:chOff x="5847054" y="2563763"/>
            <a:chExt cx="2511160" cy="1010393"/>
          </a:xfrm>
          <a:scene3d>
            <a:camera prst="orthographicFront">
              <a:rot lat="0" lon="0" rev="21360000"/>
            </a:camera>
            <a:lightRig rig="threePt" dir="t"/>
          </a:scene3d>
        </p:grpSpPr>
        <p:grpSp>
          <p:nvGrpSpPr>
            <p:cNvPr id="6" name="Groupe 5"/>
            <p:cNvGrpSpPr/>
            <p:nvPr/>
          </p:nvGrpSpPr>
          <p:grpSpPr>
            <a:xfrm>
              <a:off x="5847054" y="2563763"/>
              <a:ext cx="2511160" cy="1008113"/>
              <a:chOff x="7236296" y="2060847"/>
              <a:chExt cx="1368152" cy="1008113"/>
            </a:xfrm>
          </p:grpSpPr>
          <p:sp>
            <p:nvSpPr>
              <p:cNvPr id="7" name="Rectangle à coins arrondis 6"/>
              <p:cNvSpPr/>
              <p:nvPr/>
            </p:nvSpPr>
            <p:spPr>
              <a:xfrm>
                <a:off x="7236296" y="2060847"/>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1000" dirty="0"/>
              </a:p>
            </p:txBody>
          </p:sp>
          <p:sp>
            <p:nvSpPr>
              <p:cNvPr id="8" name="Rectangle à coins arrondis 7"/>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800" dirty="0"/>
              </a:p>
            </p:txBody>
          </p:sp>
          <p:sp>
            <p:nvSpPr>
              <p:cNvPr id="9" name="Rectangle à coins arrondis 8"/>
              <p:cNvSpPr/>
              <p:nvPr/>
            </p:nvSpPr>
            <p:spPr>
              <a:xfrm>
                <a:off x="7236296" y="2426018"/>
                <a:ext cx="1368152" cy="2829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&lt;</a:t>
                </a:r>
                <a:r>
                  <a:rPr lang="fr-FR" sz="1600" dirty="0" err="1"/>
                  <a:t>fo:block</a:t>
                </a:r>
                <a:r>
                  <a:rPr lang="fr-FR" sz="1600" dirty="0"/>
                  <a:t>/&gt;</a:t>
                </a:r>
              </a:p>
            </p:txBody>
          </p:sp>
          <p:sp>
            <p:nvSpPr>
              <p:cNvPr id="12" name="Rectangle à coins arrondis 11"/>
              <p:cNvSpPr/>
              <p:nvPr/>
            </p:nvSpPr>
            <p:spPr>
              <a:xfrm>
                <a:off x="7236297" y="2783208"/>
                <a:ext cx="356194" cy="2857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900" dirty="0" err="1"/>
                  <a:t>inline</a:t>
                </a:r>
                <a:endParaRPr lang="fr-FR" sz="100" dirty="0"/>
              </a:p>
            </p:txBody>
          </p:sp>
          <p:sp>
            <p:nvSpPr>
              <p:cNvPr id="13" name="Rectangle à coins arrondis 12"/>
              <p:cNvSpPr/>
              <p:nvPr/>
            </p:nvSpPr>
            <p:spPr>
              <a:xfrm>
                <a:off x="7645004" y="2780928"/>
                <a:ext cx="492386"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err="1"/>
                  <a:t>inline</a:t>
                </a:r>
                <a:endParaRPr lang="fr-FR" sz="1000" dirty="0"/>
              </a:p>
            </p:txBody>
          </p:sp>
        </p:grpSp>
        <p:sp>
          <p:nvSpPr>
            <p:cNvPr id="14" name="Rectangle à coins arrondis 13"/>
            <p:cNvSpPr/>
            <p:nvPr/>
          </p:nvSpPr>
          <p:spPr>
            <a:xfrm>
              <a:off x="7643834" y="3286124"/>
              <a:ext cx="714380"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err="1"/>
                <a:t>inline</a:t>
              </a:r>
              <a:endParaRPr lang="fr-FR" sz="600" dirty="0"/>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a:t>
            </a:r>
          </a:p>
          <a:p>
            <a:pPr lvl="1"/>
            <a:r>
              <a:rPr lang="fr-FR" sz="1400" dirty="0"/>
              <a:t>Le comportement des balises de tableaux est proche du comportement des balises du html</a:t>
            </a:r>
          </a:p>
          <a:p>
            <a:pPr lvl="1"/>
            <a:r>
              <a:rPr lang="fr-FR" sz="1400" dirty="0"/>
              <a:t>structure</a:t>
            </a:r>
          </a:p>
          <a:p>
            <a:pPr lvl="2"/>
            <a:r>
              <a:rPr lang="fr-FR" sz="1200" b="1" i="1" dirty="0">
                <a:solidFill>
                  <a:srgbClr val="C00000"/>
                </a:solidFill>
              </a:rPr>
              <a:t>table-</a:t>
            </a:r>
            <a:r>
              <a:rPr lang="fr-FR" sz="1200" b="1" i="1" dirty="0" err="1">
                <a:solidFill>
                  <a:srgbClr val="C00000"/>
                </a:solidFill>
              </a:rPr>
              <a:t>column</a:t>
            </a:r>
            <a:r>
              <a:rPr lang="fr-FR" sz="1200" dirty="0"/>
              <a:t>  sert à définir les colonnes et leurs tailles</a:t>
            </a:r>
          </a:p>
          <a:p>
            <a:pPr marL="1706563" lvl="5"/>
            <a:r>
              <a:rPr lang="fr-FR" sz="1100" dirty="0" err="1"/>
              <a:t>column</a:t>
            </a:r>
            <a:r>
              <a:rPr lang="fr-FR" sz="1100" dirty="0"/>
              <a:t>-</a:t>
            </a:r>
            <a:r>
              <a:rPr lang="fr-FR" sz="1100" dirty="0" err="1"/>
              <a:t>width</a:t>
            </a:r>
            <a:r>
              <a:rPr lang="fr-FR" sz="1100" dirty="0"/>
              <a:t>="25mm"</a:t>
            </a:r>
          </a:p>
          <a:p>
            <a:pPr lvl="2"/>
            <a:r>
              <a:rPr lang="fr-FR" sz="1200" b="1" i="1" dirty="0">
                <a:solidFill>
                  <a:srgbClr val="C00000"/>
                </a:solidFill>
              </a:rPr>
              <a:t>Table-header</a:t>
            </a:r>
            <a:r>
              <a:rPr lang="fr-FR" sz="1200" dirty="0"/>
              <a:t> sert à définir l’en tête du tableau </a:t>
            </a:r>
          </a:p>
          <a:p>
            <a:pPr lvl="3"/>
            <a:r>
              <a:rPr lang="fr-FR" sz="1100" dirty="0"/>
              <a:t>répéter sur chaque nouvelle pages physique pour le tableau</a:t>
            </a:r>
          </a:p>
          <a:p>
            <a:pPr marL="1341438" lvl="8"/>
            <a:r>
              <a:rPr lang="fr-FR" sz="1100" dirty="0"/>
              <a:t>On y insère une ou des lignes</a:t>
            </a:r>
            <a:endParaRPr lang="fr-FR" sz="1200" b="1" i="1" dirty="0">
              <a:solidFill>
                <a:srgbClr val="C00000"/>
              </a:solidFill>
            </a:endParaRPr>
          </a:p>
          <a:p>
            <a:pPr lvl="2"/>
            <a:r>
              <a:rPr lang="fr-FR" sz="1200" b="1" i="1" dirty="0">
                <a:solidFill>
                  <a:srgbClr val="C00000"/>
                </a:solidFill>
              </a:rPr>
              <a:t>Table-body</a:t>
            </a:r>
            <a:r>
              <a:rPr lang="fr-FR" sz="1200" dirty="0"/>
              <a:t> sert à définir le corps du tableau</a:t>
            </a:r>
          </a:p>
          <a:p>
            <a:pPr lvl="3"/>
            <a:r>
              <a:rPr lang="fr-FR" sz="1100" b="1" dirty="0"/>
              <a:t>Obligatoire</a:t>
            </a:r>
          </a:p>
          <a:p>
            <a:pPr marL="1341438" lvl="8"/>
            <a:r>
              <a:rPr lang="fr-FR" sz="1100" dirty="0"/>
              <a:t>On y insère une ou des lignes</a:t>
            </a:r>
          </a:p>
          <a:p>
            <a:pPr lvl="2"/>
            <a:r>
              <a:rPr lang="fr-FR" sz="1200" b="1" i="1" dirty="0">
                <a:solidFill>
                  <a:srgbClr val="C00000"/>
                </a:solidFill>
              </a:rPr>
              <a:t>Table-</a:t>
            </a:r>
            <a:r>
              <a:rPr lang="fr-FR" sz="1200" b="1" i="1" dirty="0" err="1">
                <a:solidFill>
                  <a:srgbClr val="C00000"/>
                </a:solidFill>
              </a:rPr>
              <a:t>footer</a:t>
            </a:r>
            <a:r>
              <a:rPr lang="fr-FR" sz="1200" dirty="0"/>
              <a:t> sert a définir le pied du tableau</a:t>
            </a:r>
          </a:p>
          <a:p>
            <a:pPr lvl="3"/>
            <a:r>
              <a:rPr lang="fr-FR" sz="1100" dirty="0"/>
              <a:t>répéter sur chaque nouvelle pages physique pour le tableau</a:t>
            </a:r>
          </a:p>
          <a:p>
            <a:pPr marL="1341438" lvl="8"/>
            <a:r>
              <a:rPr lang="fr-FR" sz="1100" dirty="0"/>
              <a:t>On y insère une ou des lignes</a:t>
            </a:r>
            <a:endParaRPr lang="fr-FR" sz="1400" dirty="0"/>
          </a:p>
          <a:p>
            <a:pPr lvl="1"/>
            <a:endParaRPr lang="fr-FR" sz="1400" dirty="0"/>
          </a:p>
          <a:p>
            <a:pPr lvl="1"/>
            <a:r>
              <a:rPr lang="fr-FR" sz="1400" dirty="0"/>
              <a:t>Création de lignes</a:t>
            </a:r>
          </a:p>
          <a:p>
            <a:pPr lvl="4"/>
            <a:r>
              <a:rPr lang="fr-FR" sz="1100" b="1" i="1" dirty="0">
                <a:solidFill>
                  <a:srgbClr val="C00000"/>
                </a:solidFill>
              </a:rPr>
              <a:t>Table-row</a:t>
            </a:r>
            <a:r>
              <a:rPr lang="fr-FR" sz="1100" dirty="0"/>
              <a:t> : définit une ligne</a:t>
            </a:r>
          </a:p>
          <a:p>
            <a:pPr marL="2149475" lvl="8"/>
            <a:r>
              <a:rPr lang="fr-FR" sz="1100" dirty="0">
                <a:solidFill>
                  <a:prstClr val="black"/>
                </a:solidFill>
              </a:rPr>
              <a:t>On y insère un ou des </a:t>
            </a:r>
            <a:r>
              <a:rPr lang="fr-FR" sz="1100" b="1" dirty="0">
                <a:solidFill>
                  <a:prstClr val="black"/>
                </a:solidFill>
              </a:rPr>
              <a:t>cellules</a:t>
            </a:r>
            <a:endParaRPr lang="fr-FR" sz="1100" b="1" dirty="0"/>
          </a:p>
          <a:p>
            <a:pPr lvl="4"/>
            <a:endParaRPr lang="fr-FR" sz="1100" b="1" i="1" dirty="0">
              <a:solidFill>
                <a:srgbClr val="C00000"/>
              </a:solidFill>
            </a:endParaRPr>
          </a:p>
          <a:p>
            <a:pPr lvl="4"/>
            <a:r>
              <a:rPr lang="fr-FR" sz="1100" b="1" i="1" dirty="0">
                <a:solidFill>
                  <a:srgbClr val="C00000"/>
                </a:solidFill>
              </a:rPr>
              <a:t>Table-</a:t>
            </a:r>
            <a:r>
              <a:rPr lang="fr-FR" sz="1100" b="1" i="1" dirty="0" err="1">
                <a:solidFill>
                  <a:srgbClr val="C00000"/>
                </a:solidFill>
              </a:rPr>
              <a:t>cell</a:t>
            </a:r>
            <a:r>
              <a:rPr lang="fr-FR" sz="1100" dirty="0"/>
              <a:t> : définit une cellule</a:t>
            </a:r>
          </a:p>
          <a:p>
            <a:pPr marL="2149475" lvl="8"/>
            <a:r>
              <a:rPr lang="fr-FR" sz="1100" dirty="0"/>
              <a:t>On y insère un </a:t>
            </a:r>
            <a:r>
              <a:rPr lang="fr-FR" sz="1100" b="1" dirty="0"/>
              <a:t>block</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138</a:t>
            </a:fld>
            <a:endParaRPr lang="fr-FR"/>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b="1" dirty="0" err="1">
                  <a:solidFill>
                    <a:srgbClr val="FFFDDD"/>
                  </a:solidFill>
                </a:rPr>
                <a:t>fo:table</a:t>
              </a:r>
              <a:endParaRPr lang="fr-FR" b="1" dirty="0">
                <a:solidFill>
                  <a:srgbClr val="FFFDDD"/>
                </a:solidFill>
              </a:endParaRPr>
            </a:p>
          </p:txBody>
        </p:sp>
        <p:sp>
          <p:nvSpPr>
            <p:cNvPr id="24" name="Rectangle 23"/>
            <p:cNvSpPr/>
            <p:nvPr/>
          </p:nvSpPr>
          <p:spPr>
            <a:xfrm>
              <a:off x="4752020" y="2132856"/>
              <a:ext cx="3276364" cy="26642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fo:table-header</a:t>
              </a:r>
              <a:r>
                <a:rPr lang="fr-FR" dirty="0"/>
                <a:t>? ou  </a:t>
              </a:r>
            </a:p>
            <a:p>
              <a:pPr algn="ctr"/>
              <a:r>
                <a:rPr lang="fr-FR" b="1" u="sng" dirty="0" err="1"/>
                <a:t>fo:table-body</a:t>
              </a:r>
              <a:r>
                <a:rPr lang="fr-FR" b="1" dirty="0"/>
                <a:t> </a:t>
              </a:r>
              <a:r>
                <a:rPr lang="fr-FR" dirty="0"/>
                <a:t>ou</a:t>
              </a:r>
            </a:p>
            <a:p>
              <a:pPr algn="ctr"/>
              <a:r>
                <a:rPr lang="fr-FR" b="1" dirty="0" err="1"/>
                <a:t>fo:table-footer</a:t>
              </a:r>
              <a:r>
                <a:rPr lang="fr-FR" dirty="0"/>
                <a:t>? </a:t>
              </a:r>
            </a:p>
          </p:txBody>
        </p:sp>
        <p:grpSp>
          <p:nvGrpSpPr>
            <p:cNvPr id="25" name="Groupe 16"/>
            <p:cNvGrpSpPr/>
            <p:nvPr/>
          </p:nvGrpSpPr>
          <p:grpSpPr>
            <a:xfrm>
              <a:off x="4904420" y="3068960"/>
              <a:ext cx="2916560" cy="1656184"/>
              <a:chOff x="5084440" y="2816932"/>
              <a:chExt cx="2916560" cy="1656184"/>
            </a:xfrm>
          </p:grpSpPr>
          <p:sp>
            <p:nvSpPr>
              <p:cNvPr id="27" name="Rectangle 26"/>
              <p:cNvSpPr/>
              <p:nvPr/>
            </p:nvSpPr>
            <p:spPr>
              <a:xfrm>
                <a:off x="5084440" y="2816932"/>
                <a:ext cx="2916560" cy="1656184"/>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u="sng" dirty="0" err="1"/>
                  <a:t>fo:table-row</a:t>
                </a:r>
                <a:r>
                  <a:rPr lang="fr-FR" dirty="0"/>
                  <a:t>+</a:t>
                </a:r>
              </a:p>
            </p:txBody>
          </p:sp>
          <p:sp>
            <p:nvSpPr>
              <p:cNvPr id="28" name="Rectangle 27"/>
              <p:cNvSpPr/>
              <p:nvPr/>
            </p:nvSpPr>
            <p:spPr>
              <a:xfrm>
                <a:off x="5465004" y="3176973"/>
                <a:ext cx="2383361" cy="1044116"/>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1600" b="1" u="sng" dirty="0" err="1"/>
                  <a:t>fo:table-cell</a:t>
                </a:r>
                <a:r>
                  <a:rPr lang="fr-FR" sz="1600" dirty="0"/>
                  <a:t>+</a:t>
                </a:r>
              </a:p>
            </p:txBody>
          </p:sp>
          <p:sp>
            <p:nvSpPr>
              <p:cNvPr id="29" name="Rectangle 28"/>
              <p:cNvSpPr/>
              <p:nvPr/>
            </p:nvSpPr>
            <p:spPr>
              <a:xfrm>
                <a:off x="6264188" y="3501008"/>
                <a:ext cx="1404156" cy="612068"/>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b="1" u="sng" dirty="0" err="1"/>
                  <a:t>fo:block</a:t>
                </a:r>
                <a:endParaRPr lang="fr-FR" b="1" u="sng" dirty="0"/>
              </a:p>
            </p:txBody>
          </p:sp>
        </p:grpSp>
        <p:sp>
          <p:nvSpPr>
            <p:cNvPr id="26" name="Rectangle 25"/>
            <p:cNvSpPr/>
            <p:nvPr/>
          </p:nvSpPr>
          <p:spPr>
            <a:xfrm>
              <a:off x="4752020" y="1484784"/>
              <a:ext cx="3276364" cy="54861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fo:table-column</a:t>
              </a:r>
              <a:r>
                <a:rPr lang="fr-FR" dirty="0"/>
                <a:t> *  </a:t>
              </a:r>
            </a:p>
            <a:p>
              <a:pPr algn="ctr"/>
              <a:r>
                <a:rPr lang="fr-FR" sz="1200" dirty="0"/>
                <a:t>@</a:t>
              </a:r>
              <a:r>
                <a:rPr lang="fr-FR" sz="1200" dirty="0" err="1"/>
                <a:t>column</a:t>
              </a:r>
              <a:r>
                <a:rPr lang="fr-FR" sz="1200" dirty="0"/>
                <a:t>-</a:t>
              </a:r>
              <a:r>
                <a:rPr lang="fr-FR" sz="1200" dirty="0" err="1"/>
                <a:t>width</a:t>
              </a:r>
              <a:endParaRPr lang="fr-FR" sz="1200" dirty="0"/>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Fusion des cellules</a:t>
            </a:r>
          </a:p>
          <a:p>
            <a:pPr lvl="2"/>
            <a:r>
              <a:rPr lang="fr-FR" b="1" i="1" dirty="0" err="1">
                <a:solidFill>
                  <a:srgbClr val="C00000"/>
                </a:solidFill>
              </a:rPr>
              <a:t>number</a:t>
            </a:r>
            <a:r>
              <a:rPr lang="fr-FR" b="1" i="1" dirty="0">
                <a:solidFill>
                  <a:srgbClr val="C00000"/>
                </a:solidFill>
              </a:rPr>
              <a:t>-</a:t>
            </a:r>
            <a:r>
              <a:rPr lang="fr-FR" b="1" i="1" dirty="0" err="1">
                <a:solidFill>
                  <a:srgbClr val="C00000"/>
                </a:solidFill>
              </a:rPr>
              <a:t>columns</a:t>
            </a:r>
            <a:r>
              <a:rPr lang="fr-FR" b="1" i="1" dirty="0">
                <a:solidFill>
                  <a:srgbClr val="C00000"/>
                </a:solidFill>
              </a:rPr>
              <a:t>-</a:t>
            </a:r>
            <a:r>
              <a:rPr lang="fr-FR" b="1" i="1" dirty="0" err="1">
                <a:solidFill>
                  <a:srgbClr val="C00000"/>
                </a:solidFill>
              </a:rPr>
              <a:t>spanned</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fr-FR" b="1" i="1" dirty="0" err="1">
                <a:solidFill>
                  <a:srgbClr val="C00000"/>
                </a:solidFill>
              </a:rPr>
              <a:t>number</a:t>
            </a:r>
            <a:r>
              <a:rPr lang="fr-FR" b="1" i="1" dirty="0">
                <a:solidFill>
                  <a:srgbClr val="C00000"/>
                </a:solidFill>
              </a:rPr>
              <a:t>-</a:t>
            </a:r>
            <a:r>
              <a:rPr lang="fr-FR" b="1" i="1" dirty="0" err="1">
                <a:solidFill>
                  <a:srgbClr val="C00000"/>
                </a:solidFill>
              </a:rPr>
              <a:t>rows</a:t>
            </a:r>
            <a:r>
              <a:rPr lang="fr-FR" b="1" i="1" dirty="0">
                <a:solidFill>
                  <a:srgbClr val="C00000"/>
                </a:solidFill>
              </a:rPr>
              <a:t>-</a:t>
            </a:r>
            <a:r>
              <a:rPr lang="fr-FR" b="1" i="1" dirty="0" err="1">
                <a:solidFill>
                  <a:srgbClr val="C00000"/>
                </a:solidFill>
              </a:rPr>
              <a:t>spanned</a:t>
            </a:r>
            <a:r>
              <a:rPr lang="fr-FR" b="1" i="1" dirty="0">
                <a:solidFill>
                  <a:srgbClr val="C00000"/>
                </a:solidFill>
              </a:rPr>
              <a:t> =""</a:t>
            </a:r>
            <a:r>
              <a:rPr lang="fr-FR" dirty="0"/>
              <a:t> sert à définir le nombre de colonnes pour étendre de la cellule verticalement</a:t>
            </a:r>
          </a:p>
          <a:p>
            <a:pPr marL="1341438" lvl="8"/>
            <a:endParaRPr lang="fr-FR" dirty="0"/>
          </a:p>
          <a:p>
            <a:pPr marL="1341438" lvl="8"/>
            <a:r>
              <a:rPr lang="fr-FR" dirty="0"/>
              <a:t>On y insère un chiffre</a:t>
            </a:r>
          </a:p>
          <a:p>
            <a:pPr lvl="2"/>
            <a:endParaRPr lang="fr-FR" b="1" i="1" dirty="0">
              <a:solidFill>
                <a:srgbClr val="C00000"/>
              </a:solidFill>
            </a:endParaRPr>
          </a:p>
          <a:p>
            <a:pPr lvl="1"/>
            <a:endParaRPr lang="fr-FR" dirty="0"/>
          </a:p>
          <a:p>
            <a:pPr lvl="1"/>
            <a:endParaRPr lang="fr-FR" dirty="0"/>
          </a:p>
          <a:p>
            <a:pPr lvl="1"/>
            <a:r>
              <a:rPr lang="fr-FR" dirty="0"/>
              <a:t>Border placées sur :</a:t>
            </a:r>
          </a:p>
          <a:p>
            <a:pPr marL="1431925" lvl="4"/>
            <a:r>
              <a:rPr lang="fr-FR" b="1" i="1" dirty="0" err="1">
                <a:solidFill>
                  <a:srgbClr val="C00000"/>
                </a:solidFill>
              </a:rPr>
              <a:t>fo:table</a:t>
            </a:r>
            <a:r>
              <a:rPr lang="fr-FR" dirty="0"/>
              <a:t> définit les bordures autour du tableau</a:t>
            </a:r>
          </a:p>
          <a:p>
            <a:pPr marL="1431925" lvl="4"/>
            <a:endParaRPr lang="fr-FR" b="1" i="1" dirty="0">
              <a:solidFill>
                <a:srgbClr val="C00000"/>
              </a:solidFill>
            </a:endParaRPr>
          </a:p>
          <a:p>
            <a:pPr marL="1431925" lvl="4"/>
            <a:r>
              <a:rPr lang="fr-FR" b="1" i="1" dirty="0" err="1">
                <a:solidFill>
                  <a:srgbClr val="C00000"/>
                </a:solidFill>
              </a:rPr>
              <a:t>fo:table-row</a:t>
            </a:r>
            <a:r>
              <a:rPr lang="fr-FR" dirty="0"/>
              <a:t>: définit les bordures autour de la ligne</a:t>
            </a:r>
          </a:p>
          <a:p>
            <a:pPr marL="1431925" lvl="4"/>
            <a:endParaRPr lang="fr-FR" b="1" i="1" dirty="0">
              <a:solidFill>
                <a:srgbClr val="C00000"/>
              </a:solidFill>
            </a:endParaRPr>
          </a:p>
          <a:p>
            <a:pPr marL="1431925" lvl="4"/>
            <a:r>
              <a:rPr lang="fr-FR" b="1" i="1" dirty="0" err="1">
                <a:solidFill>
                  <a:srgbClr val="C00000"/>
                </a:solidFill>
              </a:rPr>
              <a:t>fo:table-cell</a:t>
            </a:r>
            <a:r>
              <a:rPr lang="fr-FR" dirty="0"/>
              <a:t> : définit les bordures autour de la cellule</a:t>
            </a:r>
          </a:p>
          <a:p>
            <a:pPr marL="1431925" lvl="4"/>
            <a:endParaRPr lang="fr-FR" dirty="0"/>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139</a:t>
            </a:fld>
            <a:endParaRPr lang="fr-FR"/>
          </a:p>
        </p:txBody>
      </p:sp>
      <p:graphicFrame>
        <p:nvGraphicFramePr>
          <p:cNvPr id="13" name="Tableau 12"/>
          <p:cNvGraphicFramePr>
            <a:graphicFrameLocks noGrp="1"/>
          </p:cNvGraphicFramePr>
          <p:nvPr/>
        </p:nvGraphicFramePr>
        <p:xfrm>
          <a:off x="5857884" y="1785926"/>
          <a:ext cx="2643206" cy="1214445"/>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04815">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04815">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4815">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graphicFrame>
        <p:nvGraphicFramePr>
          <p:cNvPr id="20" name="Tableau 19"/>
          <p:cNvGraphicFramePr>
            <a:graphicFrameLocks noGrp="1"/>
          </p:cNvGraphicFramePr>
          <p:nvPr/>
        </p:nvGraphicFramePr>
        <p:xfrm>
          <a:off x="5786446" y="3833816"/>
          <a:ext cx="2643206" cy="809630"/>
        </p:xfrm>
        <a:graphic>
          <a:graphicData uri="http://schemas.openxmlformats.org/drawingml/2006/table">
            <a:tbl>
              <a:tblPr firstRow="1" bandRow="1">
                <a:tableStyleId>{BC89EF96-8CEA-46FF-86C4-4CE0E7609802}</a:tableStyleId>
              </a:tblPr>
              <a:tblGrid>
                <a:gridCol w="1428760">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tblGrid>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no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row</a:t>
                      </a:r>
                      <a:endParaRPr lang="fr-FR" sz="1400" dirty="0">
                        <a:latin typeface="Permanent Marker" pitchFamily="2" charset="0"/>
                        <a:ea typeface="Permanent Marker" pitchFamily="2" charset="0"/>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solidFill>
                        <a:schemeClr val="tx1"/>
                      </a:solid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cell</a:t>
                      </a:r>
                      <a:endParaRPr lang="fr-FR" sz="1400" dirty="0">
                        <a:latin typeface="Permanent Marker" pitchFamily="2" charset="0"/>
                        <a:ea typeface="Permanent Marker"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22" name="Connecteur droit avec flèche 21"/>
          <p:cNvCxnSpPr/>
          <p:nvPr/>
        </p:nvCxnSpPr>
        <p:spPr>
          <a:xfrm flipV="1">
            <a:off x="5214942" y="2071678"/>
            <a:ext cx="857256"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5286380" y="2857496"/>
            <a:ext cx="121444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Connecteur droit avec flèche 36"/>
          <p:cNvCxnSpPr/>
          <p:nvPr/>
        </p:nvCxnSpPr>
        <p:spPr>
          <a:xfrm flipV="1">
            <a:off x="5000628" y="4572008"/>
            <a:ext cx="2071702" cy="12144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Connecteur droit avec flèche 38"/>
          <p:cNvCxnSpPr/>
          <p:nvPr/>
        </p:nvCxnSpPr>
        <p:spPr>
          <a:xfrm rot="5400000" flipH="1" flipV="1">
            <a:off x="4714876" y="4286256"/>
            <a:ext cx="1357322" cy="92869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Espace réservé du contenu 4"/>
          <p:cNvSpPr>
            <a:spLocks noGrp="1"/>
          </p:cNvSpPr>
          <p:nvPr>
            <p:ph sz="quarter" idx="14"/>
          </p:nvPr>
        </p:nvSpPr>
        <p:spPr>
          <a:xfrm rot="160723">
            <a:off x="5652351" y="2766866"/>
            <a:ext cx="2992530" cy="1161791"/>
          </a:xfrm>
        </p:spPr>
        <p:txBody>
          <a:bodyPr>
            <a:normAutofit lnSpcReduction="10000"/>
          </a:bodyPr>
          <a:lstStyle/>
          <a:p>
            <a:endParaRPr lang="fr-FR" dirty="0"/>
          </a:p>
          <a:p>
            <a:pPr algn="ctr">
              <a:buNone/>
            </a:pPr>
            <a:r>
              <a:rPr lang="fr-FR" dirty="0"/>
              <a:t>fusion</a:t>
            </a:r>
          </a:p>
          <a:p>
            <a:pPr algn="ctr">
              <a:buNone/>
            </a:pPr>
            <a:endParaRPr lang="fr-FR" dirty="0"/>
          </a:p>
          <a:p>
            <a:pPr algn="ctr">
              <a:buNone/>
            </a:pPr>
            <a:r>
              <a:rPr lang="fr-FR" dirty="0"/>
              <a:t>border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AutoShape 2"/>
          <p:cNvSpPr>
            <a:spLocks noGrp="1" noChangeArrowheads="1"/>
          </p:cNvSpPr>
          <p:nvPr>
            <p:ph type="title"/>
          </p:nvPr>
        </p:nvSpPr>
        <p:spPr/>
        <p:txBody>
          <a:bodyPr>
            <a:normAutofit/>
          </a:bodyPr>
          <a:lstStyle/>
          <a:p>
            <a:r>
              <a:rPr lang="fr-FR" dirty="0"/>
              <a:t>Qu'est-ce que le XML ?</a:t>
            </a:r>
          </a:p>
        </p:txBody>
      </p:sp>
      <p:sp>
        <p:nvSpPr>
          <p:cNvPr id="1024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Le DOM (Document Object Model)</a:t>
            </a:r>
          </a:p>
          <a:p>
            <a:pPr lvl="1" eaLnBrk="1" hangingPunct="1"/>
            <a:endParaRPr lang="fr-FR" dirty="0">
              <a:ea typeface="MS Mincho" pitchFamily="49" charset="-128"/>
            </a:endParaRPr>
          </a:p>
          <a:p>
            <a:pPr lvl="1" eaLnBrk="1" hangingPunct="1"/>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eaLnBrk="1" hangingPunct="1"/>
            <a:endParaRPr lang="fr-FR" dirty="0">
              <a:ea typeface="MS Mincho" pitchFamily="49" charset="-128"/>
            </a:endParaRPr>
          </a:p>
          <a:p>
            <a:pPr lvl="1" eaLnBrk="1" hangingPunct="1"/>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certains parseurs et processeurs pour l'explorer et le modifier</a:t>
            </a:r>
          </a:p>
          <a:p>
            <a:pPr lvl="1" eaLnBrk="1" hangingPunct="1"/>
            <a:endParaRPr lang="fr-FR" dirty="0">
              <a:ea typeface="MS Mincho" pitchFamily="49" charset="-128"/>
            </a:endParaRPr>
          </a:p>
          <a:p>
            <a:pPr lvl="1" eaLnBrk="1" hangingPunct="1"/>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modifications des éléments du document.</a:t>
            </a:r>
          </a:p>
          <a:p>
            <a:pPr lvl="1" eaLnBrk="1" hangingPunct="1"/>
            <a:endParaRPr lang="fr-FR" dirty="0">
              <a:ea typeface="MS Mincho" pitchFamily="49" charset="-128"/>
            </a:endParaRPr>
          </a:p>
          <a:p>
            <a:pPr lvl="1" eaLnBrk="1" hangingPunct="1"/>
            <a:r>
              <a:rPr lang="fr-FR" dirty="0">
                <a:ea typeface="MS Mincho" pitchFamily="49" charset="-128"/>
              </a:rPr>
              <a:t> Le DOM prend en compte tous les éléments du document y compris les </a:t>
            </a:r>
            <a:r>
              <a:rPr lang="fr-FR" dirty="0" err="1">
                <a:ea typeface="MS Mincho" pitchFamily="49" charset="-128"/>
              </a:rPr>
              <a:t>whitespaces</a:t>
            </a:r>
            <a:r>
              <a:rPr lang="fr-FR" dirty="0">
                <a:ea typeface="MS Mincho" pitchFamily="49" charset="-128"/>
              </a:rPr>
              <a:t> entre les balises</a:t>
            </a:r>
          </a:p>
        </p:txBody>
      </p:sp>
      <p:sp>
        <p:nvSpPr>
          <p:cNvPr id="10242" name="Rectangle 13"/>
          <p:cNvSpPr>
            <a:spLocks noGrp="1" noChangeArrowheads="1"/>
          </p:cNvSpPr>
          <p:nvPr>
            <p:ph type="sldNum" sz="quarter" idx="12"/>
          </p:nvPr>
        </p:nvSpPr>
        <p:spPr>
          <a:noFill/>
        </p:spPr>
        <p:txBody>
          <a:bodyPr/>
          <a:lstStyle/>
          <a:p>
            <a:fld id="{254E60C9-57FB-4EED-B028-DE7ED13BF7BD}" type="slidenum">
              <a:rPr lang="fr-FR" smtClean="0"/>
              <a:pPr/>
              <a:t>14</a:t>
            </a:fld>
            <a:endParaRPr lang="fr-FR"/>
          </a:p>
        </p:txBody>
      </p:sp>
      <p:sp>
        <p:nvSpPr>
          <p:cNvPr id="6" name="Espace réservé du contenu 5"/>
          <p:cNvSpPr>
            <a:spLocks noGrp="1"/>
          </p:cNvSpPr>
          <p:nvPr>
            <p:ph sz="quarter" idx="14"/>
          </p:nvPr>
        </p:nvSpPr>
        <p:spPr>
          <a:xfrm rot="160723">
            <a:off x="5570239" y="5453116"/>
            <a:ext cx="2992530" cy="335030"/>
          </a:xfrm>
        </p:spPr>
        <p:txBody>
          <a:bodyPr>
            <a:normAutofit lnSpcReduction="10000"/>
          </a:bodyPr>
          <a:lstStyle/>
          <a:p>
            <a:pPr>
              <a:buNone/>
            </a:pPr>
            <a:r>
              <a:rPr lang="fr-FR" dirty="0"/>
              <a:t>Représentions arborescente</a:t>
            </a:r>
          </a:p>
        </p:txBody>
      </p:sp>
      <p:pic>
        <p:nvPicPr>
          <p:cNvPr id="10245" name="Picture 18437" descr="C:\Work\01it\Cli\Orsys\Cours\PAJ\dom.jpg"/>
          <p:cNvPicPr>
            <a:picLocks noChangeAspect="1" noChangeArrowheads="1"/>
          </p:cNvPicPr>
          <p:nvPr/>
        </p:nvPicPr>
        <p:blipFill>
          <a:blip r:embed="rId3" cstate="print"/>
          <a:srcRect/>
          <a:stretch>
            <a:fillRect/>
          </a:stretch>
        </p:blipFill>
        <p:spPr bwMode="auto">
          <a:xfrm>
            <a:off x="5850575" y="1714488"/>
            <a:ext cx="2579077" cy="3653650"/>
          </a:xfrm>
          <a:prstGeom prst="rect">
            <a:avLst/>
          </a:prstGeom>
          <a:noFill/>
          <a:ln w="9525">
            <a:noFill/>
            <a:miter lim="800000"/>
            <a:headEnd/>
            <a:tailEnd/>
          </a:ln>
          <a:scene3d>
            <a:camera prst="orthographicFront">
              <a:rot lat="0" lon="0" rev="21480000"/>
            </a:camera>
            <a:lightRig rig="threePt" dir="t"/>
          </a:scene3d>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Listes, type puces</a:t>
            </a:r>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structure</a:t>
            </a:r>
          </a:p>
          <a:p>
            <a:pPr lvl="2"/>
            <a:endParaRPr lang="fr-FR" b="1" i="1" dirty="0">
              <a:solidFill>
                <a:srgbClr val="C00000"/>
              </a:solidFill>
            </a:endParaRPr>
          </a:p>
          <a:p>
            <a:pPr lvl="2"/>
            <a:r>
              <a:rPr lang="fr-FR" b="1" i="1" dirty="0" err="1">
                <a:solidFill>
                  <a:srgbClr val="C00000"/>
                </a:solidFill>
              </a:rPr>
              <a:t>list</a:t>
            </a:r>
            <a:r>
              <a:rPr lang="fr-FR" b="1" i="1" dirty="0">
                <a:solidFill>
                  <a:srgbClr val="C00000"/>
                </a:solidFill>
              </a:rPr>
              <a:t>-block </a:t>
            </a:r>
            <a:r>
              <a:rPr lang="fr-FR" dirty="0"/>
              <a:t>sert à définir la structure principale de la liste</a:t>
            </a:r>
          </a:p>
          <a:p>
            <a:pPr marL="1341438" lvl="8"/>
            <a:r>
              <a:rPr lang="fr-FR" i="1" dirty="0"/>
              <a:t>on y insère un ou des </a:t>
            </a:r>
            <a:r>
              <a:rPr lang="fr-FR" b="1" i="1" dirty="0" err="1"/>
              <a:t>fo:list-item</a:t>
            </a:r>
            <a:endParaRPr lang="fr-FR" b="1" dirty="0"/>
          </a:p>
          <a:p>
            <a:pPr lvl="5"/>
            <a:endParaRPr lang="fr-FR" dirty="0"/>
          </a:p>
          <a:p>
            <a:pPr lvl="2"/>
            <a:r>
              <a:rPr lang="fr-FR" b="1" i="1" dirty="0" err="1">
                <a:solidFill>
                  <a:srgbClr val="C00000"/>
                </a:solidFill>
              </a:rPr>
              <a:t>fo:list-item</a:t>
            </a:r>
            <a:r>
              <a:rPr lang="fr-FR" dirty="0"/>
              <a:t> sert à définir la structure d'un seul élément </a:t>
            </a:r>
          </a:p>
          <a:p>
            <a:pPr lvl="3"/>
            <a:r>
              <a:rPr lang="fr-FR" dirty="0"/>
              <a:t>répéter sur chaque nouvelle pages physique pour le tableau</a:t>
            </a:r>
          </a:p>
          <a:p>
            <a:pPr marL="1341438" lvl="8"/>
            <a:r>
              <a:rPr lang="fr-FR" dirty="0"/>
              <a:t>On y insère une un label (ou non) et un body</a:t>
            </a:r>
          </a:p>
          <a:p>
            <a:pPr lvl="2"/>
            <a:endParaRPr lang="fr-FR" b="1" i="1" dirty="0">
              <a:solidFill>
                <a:srgbClr val="C00000"/>
              </a:solidFill>
            </a:endParaRPr>
          </a:p>
          <a:p>
            <a:pPr lvl="1"/>
            <a:endParaRPr lang="fr-FR" dirty="0"/>
          </a:p>
          <a:p>
            <a:pPr lvl="1"/>
            <a:endParaRPr lang="fr-FR" dirty="0"/>
          </a:p>
          <a:p>
            <a:pPr lvl="1"/>
            <a:r>
              <a:rPr lang="fr-FR" dirty="0"/>
              <a:t>Création d'un item</a:t>
            </a:r>
          </a:p>
          <a:p>
            <a:pPr lvl="4"/>
            <a:endParaRPr lang="fr-FR" b="1" i="1" dirty="0">
              <a:solidFill>
                <a:srgbClr val="C00000"/>
              </a:solidFill>
            </a:endParaRPr>
          </a:p>
          <a:p>
            <a:pPr marL="1431925" lvl="4"/>
            <a:r>
              <a:rPr lang="fr-FR" b="1" i="1" dirty="0" err="1">
                <a:solidFill>
                  <a:srgbClr val="C00000"/>
                </a:solidFill>
              </a:rPr>
              <a:t>fo:list-item-label</a:t>
            </a:r>
            <a:r>
              <a:rPr lang="fr-FR" b="1" i="1" dirty="0">
                <a:solidFill>
                  <a:srgbClr val="C00000"/>
                </a:solidFill>
              </a:rPr>
              <a:t> </a:t>
            </a:r>
            <a:r>
              <a:rPr lang="fr-FR" dirty="0"/>
              <a:t>: définit la  puce en elle même</a:t>
            </a:r>
          </a:p>
          <a:p>
            <a:pPr marL="1706563" lvl="8"/>
            <a:r>
              <a:rPr lang="fr-FR" dirty="0"/>
              <a:t>On y insère un </a:t>
            </a:r>
            <a:r>
              <a:rPr lang="fr-FR" b="1" dirty="0"/>
              <a:t>block</a:t>
            </a:r>
          </a:p>
          <a:p>
            <a:pPr marL="1431925" lvl="4"/>
            <a:endParaRPr lang="fr-FR" b="1" i="1" dirty="0">
              <a:solidFill>
                <a:srgbClr val="C00000"/>
              </a:solidFill>
            </a:endParaRPr>
          </a:p>
          <a:p>
            <a:pPr marL="1431925" lvl="4"/>
            <a:r>
              <a:rPr lang="fr-FR" b="1" i="1" dirty="0" err="1">
                <a:solidFill>
                  <a:srgbClr val="C00000"/>
                </a:solidFill>
              </a:rPr>
              <a:t>fo:list-item-body</a:t>
            </a:r>
            <a:r>
              <a:rPr lang="fr-FR" dirty="0"/>
              <a:t>: définit une cellule</a:t>
            </a:r>
          </a:p>
          <a:p>
            <a:pPr marL="1706563" lvl="8" indent="-503238"/>
            <a:r>
              <a:rPr lang="fr-FR" dirty="0"/>
              <a:t>On y insère un </a:t>
            </a:r>
            <a:r>
              <a:rPr lang="fr-FR" b="1" dirty="0"/>
              <a:t>block</a:t>
            </a:r>
          </a:p>
          <a:p>
            <a:pPr marL="1431925" lvl="7"/>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140</a:t>
            </a:fld>
            <a:endParaRPr lang="fr-FR"/>
          </a:p>
        </p:txBody>
      </p:sp>
      <p:grpSp>
        <p:nvGrpSpPr>
          <p:cNvPr id="31" name="Groupe 30"/>
          <p:cNvGrpSpPr/>
          <p:nvPr/>
        </p:nvGrpSpPr>
        <p:grpSpPr>
          <a:xfrm rot="151865">
            <a:off x="5412888" y="2216234"/>
            <a:ext cx="3368119" cy="2568408"/>
            <a:chOff x="4929190" y="2024844"/>
            <a:chExt cx="3495238" cy="2404288"/>
          </a:xfrm>
        </p:grpSpPr>
        <p:grpSp>
          <p:nvGrpSpPr>
            <p:cNvPr id="13" name="Groupe 12"/>
            <p:cNvGrpSpPr/>
            <p:nvPr/>
          </p:nvGrpSpPr>
          <p:grpSpPr>
            <a:xfrm>
              <a:off x="4929190" y="2024844"/>
              <a:ext cx="3495238" cy="2404288"/>
              <a:chOff x="4101098" y="2456892"/>
              <a:chExt cx="3495238" cy="2404288"/>
            </a:xfrm>
          </p:grpSpPr>
          <p:sp>
            <p:nvSpPr>
              <p:cNvPr id="14" name="Rectangle 13"/>
              <p:cNvSpPr/>
              <p:nvPr/>
            </p:nvSpPr>
            <p:spPr>
              <a:xfrm>
                <a:off x="4101098" y="2456892"/>
                <a:ext cx="3495238" cy="2404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b="1" dirty="0" err="1"/>
                  <a:t>fo:list-block</a:t>
                </a:r>
                <a:endParaRPr lang="fr-FR" b="1" dirty="0"/>
              </a:p>
            </p:txBody>
          </p:sp>
          <p:grpSp>
            <p:nvGrpSpPr>
              <p:cNvPr id="15" name="Groupe 22"/>
              <p:cNvGrpSpPr/>
              <p:nvPr/>
            </p:nvGrpSpPr>
            <p:grpSpPr>
              <a:xfrm>
                <a:off x="4172536" y="2780928"/>
                <a:ext cx="3351792" cy="1937376"/>
                <a:chOff x="4316552" y="2924944"/>
                <a:chExt cx="3351792" cy="1937376"/>
              </a:xfrm>
            </p:grpSpPr>
            <p:sp>
              <p:nvSpPr>
                <p:cNvPr id="16" name="Rectangle 15"/>
                <p:cNvSpPr/>
                <p:nvPr/>
              </p:nvSpPr>
              <p:spPr>
                <a:xfrm>
                  <a:off x="4316552" y="2924944"/>
                  <a:ext cx="3351792" cy="1937376"/>
                </a:xfrm>
                <a:prstGeom prst="rect">
                  <a:avLst/>
                </a:prstGeom>
              </p:spPr>
              <p:style>
                <a:lnRef idx="3">
                  <a:schemeClr val="lt1"/>
                </a:lnRef>
                <a:fillRef idx="1">
                  <a:schemeClr val="accent1"/>
                </a:fillRef>
                <a:effectRef idx="1">
                  <a:schemeClr val="accent1"/>
                </a:effectRef>
                <a:fontRef idx="minor">
                  <a:schemeClr val="lt1"/>
                </a:fontRef>
              </p:style>
              <p:txBody>
                <a:bodyPr rtlCol="0" anchor="t" anchorCtr="0"/>
                <a:lstStyle/>
                <a:p>
                  <a:pPr algn="ctr"/>
                  <a:r>
                    <a:rPr lang="fr-FR" b="1" u="sng" dirty="0" err="1"/>
                    <a:t>fo:list-item</a:t>
                  </a:r>
                  <a:r>
                    <a:rPr lang="fr-FR" b="1" u="sng" dirty="0"/>
                    <a:t> </a:t>
                  </a:r>
                  <a:r>
                    <a:rPr lang="fr-FR" u="sng" dirty="0"/>
                    <a:t>+</a:t>
                  </a:r>
                  <a:endParaRPr lang="fr-FR" dirty="0"/>
                </a:p>
              </p:txBody>
            </p:sp>
            <p:grpSp>
              <p:nvGrpSpPr>
                <p:cNvPr id="18" name="Groupe 21"/>
                <p:cNvGrpSpPr/>
                <p:nvPr/>
              </p:nvGrpSpPr>
              <p:grpSpPr>
                <a:xfrm>
                  <a:off x="4602596" y="3470030"/>
                  <a:ext cx="2928769" cy="1258653"/>
                  <a:chOff x="4926632" y="3650050"/>
                  <a:chExt cx="2928769" cy="1258653"/>
                </a:xfrm>
              </p:grpSpPr>
              <p:sp>
                <p:nvSpPr>
                  <p:cNvPr id="19" name="Rectangle 18"/>
                  <p:cNvSpPr/>
                  <p:nvPr/>
                </p:nvSpPr>
                <p:spPr>
                  <a:xfrm>
                    <a:off x="4926632" y="3650050"/>
                    <a:ext cx="2928769" cy="1258653"/>
                  </a:xfrm>
                  <a:prstGeom prst="rect">
                    <a:avLst/>
                  </a:prstGeom>
                </p:spPr>
                <p:style>
                  <a:lnRef idx="3">
                    <a:schemeClr val="lt1"/>
                  </a:lnRef>
                  <a:fillRef idx="1">
                    <a:schemeClr val="accent2"/>
                  </a:fillRef>
                  <a:effectRef idx="1">
                    <a:schemeClr val="accent2"/>
                  </a:effectRef>
                  <a:fontRef idx="minor">
                    <a:schemeClr val="lt1"/>
                  </a:fontRef>
                </p:style>
                <p:txBody>
                  <a:bodyPr vert="horz" rtlCol="0" anchor="t" anchorCtr="0"/>
                  <a:lstStyle/>
                  <a:p>
                    <a:pPr algn="ctr"/>
                    <a:r>
                      <a:rPr lang="fr-FR" sz="1600" b="1" dirty="0"/>
                      <a:t>                         </a:t>
                    </a:r>
                    <a:r>
                      <a:rPr lang="fr-FR" sz="1600" b="1" u="sng" dirty="0" err="1"/>
                      <a:t>fo:list-item-body</a:t>
                    </a:r>
                    <a:endParaRPr lang="fr-FR" sz="1600" b="1" dirty="0"/>
                  </a:p>
                </p:txBody>
              </p:sp>
              <p:sp>
                <p:nvSpPr>
                  <p:cNvPr id="20" name="Rectangle 19"/>
                  <p:cNvSpPr/>
                  <p:nvPr/>
                </p:nvSpPr>
                <p:spPr>
                  <a:xfrm>
                    <a:off x="6388227" y="4147709"/>
                    <a:ext cx="1245652"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grpSp>
        </p:grpSp>
        <p:sp>
          <p:nvSpPr>
            <p:cNvPr id="25" name="Rectangle 24"/>
            <p:cNvSpPr/>
            <p:nvPr/>
          </p:nvSpPr>
          <p:spPr>
            <a:xfrm>
              <a:off x="5132533" y="2743190"/>
              <a:ext cx="1406436" cy="1292555"/>
            </a:xfrm>
            <a:prstGeom prst="rect">
              <a:avLst/>
            </a:prstGeom>
          </p:spPr>
          <p:style>
            <a:lnRef idx="3">
              <a:schemeClr val="lt1"/>
            </a:lnRef>
            <a:fillRef idx="1">
              <a:schemeClr val="accent4"/>
            </a:fillRef>
            <a:effectRef idx="1">
              <a:schemeClr val="accent4"/>
            </a:effectRef>
            <a:fontRef idx="minor">
              <a:schemeClr val="lt1"/>
            </a:fontRef>
          </p:style>
          <p:txBody>
            <a:bodyPr vert="horz" rtlCol="0" anchor="t" anchorCtr="0"/>
            <a:lstStyle/>
            <a:p>
              <a:pPr algn="ctr"/>
              <a:r>
                <a:rPr lang="fr-FR" sz="1600" b="1" u="sng" dirty="0" err="1"/>
                <a:t>fo:list-item-label</a:t>
              </a:r>
              <a:r>
                <a:rPr lang="fr-FR" sz="1600" u="sng" dirty="0"/>
                <a:t>?</a:t>
              </a:r>
              <a:endParaRPr lang="fr-FR" sz="1600" dirty="0"/>
            </a:p>
          </p:txBody>
        </p:sp>
        <p:sp>
          <p:nvSpPr>
            <p:cNvPr id="30" name="Rectangle 29"/>
            <p:cNvSpPr/>
            <p:nvPr/>
          </p:nvSpPr>
          <p:spPr>
            <a:xfrm>
              <a:off x="5311473" y="3348370"/>
              <a:ext cx="1093046"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sp>
        <p:nvSpPr>
          <p:cNvPr id="34" name="Étoile à 12 branches 33"/>
          <p:cNvSpPr/>
          <p:nvPr/>
        </p:nvSpPr>
        <p:spPr>
          <a:xfrm rot="21038633">
            <a:off x="4482271" y="4927144"/>
            <a:ext cx="2511911" cy="1738237"/>
          </a:xfrm>
          <a:prstGeom prst="star12">
            <a:avLst/>
          </a:prstGeom>
          <a:ln/>
          <a:effectLst>
            <a:outerShdw blurRad="152400" dist="38100" dir="2700000" sx="107000" sy="107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lIns="0" tIns="36000" rIns="0" bIns="36000" rtlCol="0" anchor="ctr"/>
          <a:lstStyle/>
          <a:p>
            <a:pPr algn="ctr"/>
            <a:r>
              <a:rPr lang="fr-FR" sz="1400" dirty="0"/>
              <a:t>Le </a:t>
            </a:r>
            <a:r>
              <a:rPr lang="fr-FR" sz="1600" b="1" dirty="0"/>
              <a:t>label</a:t>
            </a:r>
            <a:r>
              <a:rPr lang="fr-FR" sz="1600" dirty="0"/>
              <a:t> </a:t>
            </a:r>
            <a:r>
              <a:rPr lang="fr-FR" sz="1400" dirty="0"/>
              <a:t>et le </a:t>
            </a:r>
            <a:r>
              <a:rPr lang="fr-FR" sz="1600" b="1" dirty="0"/>
              <a:t>body</a:t>
            </a:r>
            <a:r>
              <a:rPr lang="fr-FR" sz="1600" dirty="0"/>
              <a:t> </a:t>
            </a:r>
            <a:r>
              <a:rPr lang="fr-FR" sz="1400" dirty="0"/>
              <a:t>sont </a:t>
            </a:r>
          </a:p>
          <a:p>
            <a:pPr algn="ctr"/>
            <a:r>
              <a:rPr lang="fr-FR" sz="1400" dirty="0"/>
              <a:t>par défaut </a:t>
            </a:r>
            <a:r>
              <a:rPr lang="fr-FR" sz="1600" dirty="0"/>
              <a:t>superposés </a:t>
            </a:r>
            <a:endParaRPr lang="fr-FR" sz="1400" dirty="0"/>
          </a:p>
          <a:p>
            <a:pPr algn="ctr"/>
            <a:r>
              <a:rPr lang="fr-FR" sz="1400" dirty="0"/>
              <a:t>l'un sur l'autre </a:t>
            </a:r>
          </a:p>
          <a:p>
            <a:pPr algn="ctr"/>
            <a:r>
              <a:rPr lang="fr-FR" sz="1400" b="1" dirty="0"/>
              <a:t>sur la gauche mais sont </a:t>
            </a:r>
          </a:p>
          <a:p>
            <a:pPr algn="ctr"/>
            <a:r>
              <a:rPr lang="fr-FR" sz="1400" b="1" dirty="0"/>
              <a:t>frères XML</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pPr lvl="0"/>
            <a:br>
              <a:rPr lang="fr-FR" dirty="0"/>
            </a:br>
            <a:r>
              <a:rPr lang="fr-FR" dirty="0"/>
              <a:t>page-</a:t>
            </a:r>
            <a:r>
              <a:rPr lang="fr-FR" dirty="0" err="1"/>
              <a:t>number</a:t>
            </a:r>
            <a:r>
              <a:rPr lang="fr-FR" dirty="0"/>
              <a:t> &amp; citation</a:t>
            </a:r>
            <a:br>
              <a:rPr lang="fr-FR" dirty="0"/>
            </a:br>
            <a:endParaRPr lang="fr-FR" dirty="0"/>
          </a:p>
        </p:txBody>
      </p:sp>
      <p:sp>
        <p:nvSpPr>
          <p:cNvPr id="15" name="Espace réservé du contenu 14"/>
          <p:cNvSpPr>
            <a:spLocks noGrp="1"/>
          </p:cNvSpPr>
          <p:nvPr>
            <p:ph idx="1"/>
          </p:nvPr>
        </p:nvSpPr>
        <p:spPr>
          <a:xfrm>
            <a:off x="285720" y="1142984"/>
            <a:ext cx="8572560" cy="5286412"/>
          </a:xfrm>
        </p:spPr>
        <p:txBody>
          <a:bodyPr>
            <a:normAutofit fontScale="70000" lnSpcReduction="20000"/>
          </a:bodyPr>
          <a:lstStyle/>
          <a:p>
            <a:pPr marL="165100" lvl="3" indent="-165100">
              <a:buFont typeface="Arial" pitchFamily="34" charset="0"/>
              <a:buChar char="•"/>
            </a:pPr>
            <a:r>
              <a:rPr lang="fr-FR" sz="3200" dirty="0"/>
              <a:t>Numéro de la page en courante</a:t>
            </a:r>
            <a:endParaRPr lang="fr-FR" sz="3200" i="1" dirty="0">
              <a:solidFill>
                <a:srgbClr val="002060"/>
              </a:solidFill>
            </a:endParaRPr>
          </a:p>
          <a:p>
            <a:pPr marL="1079500" lvl="5" indent="-165100"/>
            <a:r>
              <a:rPr lang="fr-FR" sz="3200" i="1" dirty="0" err="1">
                <a:solidFill>
                  <a:srgbClr val="002060"/>
                </a:solidFill>
              </a:rPr>
              <a:t>fo:page-number</a:t>
            </a:r>
            <a:endParaRPr lang="fr-FR" sz="3200" i="1" dirty="0">
              <a:solidFill>
                <a:srgbClr val="002060"/>
              </a:solidFill>
            </a:endParaRPr>
          </a:p>
          <a:p>
            <a:pPr marL="165100" lvl="3" indent="-165100">
              <a:buFont typeface="Arial" pitchFamily="34" charset="0"/>
              <a:buChar char="•"/>
            </a:pPr>
            <a:r>
              <a:rPr lang="fr-FR" sz="3200" dirty="0"/>
              <a:t>Numéro de la page de séquence</a:t>
            </a:r>
            <a:endParaRPr lang="fr-FR" sz="3200" i="1" dirty="0">
              <a:solidFill>
                <a:srgbClr val="002060"/>
              </a:solidFill>
            </a:endParaRPr>
          </a:p>
          <a:p>
            <a:pPr marL="1079500" lvl="5" indent="-165100"/>
            <a:r>
              <a:rPr lang="fr-FR" sz="3200" i="1" dirty="0">
                <a:solidFill>
                  <a:srgbClr val="002060"/>
                </a:solidFill>
              </a:rPr>
              <a:t>   </a:t>
            </a:r>
            <a:r>
              <a:rPr lang="fr-FR" sz="3200" i="1" dirty="0" err="1">
                <a:solidFill>
                  <a:srgbClr val="002060"/>
                </a:solidFill>
              </a:rPr>
              <a:t>fo:page-number-citation-last</a:t>
            </a:r>
            <a:endParaRPr lang="fr-FR" sz="3200" i="1" dirty="0">
              <a:solidFill>
                <a:srgbClr val="002060"/>
              </a:solidFill>
            </a:endParaRPr>
          </a:p>
          <a:p>
            <a:pPr marL="622300" lvl="4" indent="-165100">
              <a:buFont typeface="Wingdings" pitchFamily="2" charset="2"/>
              <a:buChar char="§"/>
            </a:pPr>
            <a:r>
              <a:rPr lang="fr-FR" sz="3200" dirty="0"/>
              <a:t>Référence de dernier block</a:t>
            </a:r>
          </a:p>
          <a:p>
            <a:pPr marL="977900" lvl="6" indent="-165100"/>
            <a:endParaRPr lang="fr-FR" sz="3200" i="1" dirty="0"/>
          </a:p>
          <a:p>
            <a:pPr marL="977900" lvl="6" indent="-165100"/>
            <a:endParaRPr lang="fr-FR" sz="3200" i="1"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r>
              <a:rPr lang="fr-FR" sz="3200" dirty="0"/>
              <a:t>Accès a la citation de fin</a:t>
            </a:r>
          </a:p>
          <a:p>
            <a:pPr marL="622300" lvl="4" indent="-165100">
              <a:buFont typeface="Wingdings" pitchFamily="2" charset="2"/>
              <a:buChar char="§"/>
            </a:pPr>
            <a:endParaRPr lang="fr-FR" sz="3200" dirty="0"/>
          </a:p>
          <a:p>
            <a:pPr marL="622300" lvl="4" indent="-165100">
              <a:buNone/>
            </a:pPr>
            <a:endParaRPr lang="fr-FR" sz="3200" dirty="0"/>
          </a:p>
          <a:p>
            <a:pPr marL="622300" lvl="4" indent="-165100">
              <a:buNone/>
            </a:pPr>
            <a:r>
              <a:rPr lang="fr-FR" sz="3200" dirty="0"/>
              <a:t> </a:t>
            </a:r>
          </a:p>
          <a:p>
            <a:pPr marL="622300" lvl="4" indent="-165100">
              <a:buFont typeface="Wingdings" pitchFamily="2" charset="2"/>
              <a:buChar char="§"/>
            </a:pPr>
            <a:endParaRPr lang="fr-FR" sz="3200" dirty="0"/>
          </a:p>
        </p:txBody>
      </p:sp>
      <p:sp>
        <p:nvSpPr>
          <p:cNvPr id="12" name="Rectangle 11"/>
          <p:cNvSpPr/>
          <p:nvPr/>
        </p:nvSpPr>
        <p:spPr>
          <a:xfrm>
            <a:off x="1666100" y="2813512"/>
            <a:ext cx="5691982" cy="10441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sz="1600" dirty="0"/>
              <a:t>&lt;</a:t>
            </a:r>
            <a:r>
              <a:rPr lang="fr-FR" sz="1600" dirty="0" err="1"/>
              <a:t>fo:page-sequence</a:t>
            </a:r>
            <a:r>
              <a:rPr lang="fr-FR" sz="1600" dirty="0"/>
              <a:t> master-</a:t>
            </a:r>
            <a:r>
              <a:rPr lang="fr-FR" sz="1600" dirty="0" err="1"/>
              <a:t>reference</a:t>
            </a:r>
            <a:r>
              <a:rPr lang="fr-FR" sz="1600" dirty="0"/>
              <a:t>="A4P" id="</a:t>
            </a:r>
            <a:r>
              <a:rPr lang="fr-FR" sz="1600" dirty="0" err="1"/>
              <a:t>mainSequence</a:t>
            </a:r>
            <a:r>
              <a:rPr lang="fr-FR" sz="1600" dirty="0"/>
              <a:t>"&gt;</a:t>
            </a:r>
          </a:p>
          <a:p>
            <a:r>
              <a:rPr lang="fr-FR" sz="1600" dirty="0"/>
              <a:t>…</a:t>
            </a:r>
          </a:p>
          <a:p>
            <a:r>
              <a:rPr lang="fr-FR" sz="1600" dirty="0"/>
              <a:t>&lt;/</a:t>
            </a:r>
            <a:r>
              <a:rPr lang="fr-FR" sz="1600" dirty="0" err="1"/>
              <a:t>fo</a:t>
            </a:r>
            <a:r>
              <a:rPr lang="fr-FR" sz="1600" dirty="0"/>
              <a:t>-page-</a:t>
            </a:r>
            <a:r>
              <a:rPr lang="fr-FR" sz="1600" dirty="0" err="1"/>
              <a:t>squence</a:t>
            </a:r>
            <a:r>
              <a:rPr lang="fr-FR" sz="1600" dirty="0"/>
              <a:t>&gt;</a:t>
            </a:r>
          </a:p>
        </p:txBody>
      </p:sp>
      <p:sp>
        <p:nvSpPr>
          <p:cNvPr id="13" name="Rectangle 12"/>
          <p:cNvSpPr/>
          <p:nvPr/>
        </p:nvSpPr>
        <p:spPr>
          <a:xfrm>
            <a:off x="2737600" y="5214950"/>
            <a:ext cx="3548912"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a:t>&lt;</a:t>
            </a:r>
            <a:r>
              <a:rPr lang="en-US" sz="1600" dirty="0" err="1"/>
              <a:t>fo:page</a:t>
            </a:r>
            <a:r>
              <a:rPr lang="en-US" sz="1600" dirty="0"/>
              <a:t>-number-citation-last </a:t>
            </a:r>
          </a:p>
          <a:p>
            <a:r>
              <a:rPr lang="en-US" sz="1600" dirty="0"/>
              <a:t>	page-citation-strategy="all" </a:t>
            </a:r>
          </a:p>
          <a:p>
            <a:r>
              <a:rPr lang="en-US" sz="1600" dirty="0"/>
              <a:t>	ref-id="</a:t>
            </a:r>
            <a:r>
              <a:rPr lang="en-US" sz="1600" dirty="0" err="1"/>
              <a:t>mainSequence</a:t>
            </a:r>
            <a:r>
              <a:rPr lang="en-US" sz="1600" dirty="0"/>
              <a:t>"/&gt;</a:t>
            </a:r>
            <a:endParaRPr lang="fr-FR" sz="1600" dirty="0"/>
          </a:p>
        </p:txBody>
      </p:sp>
      <p:sp>
        <p:nvSpPr>
          <p:cNvPr id="16" name="Rectangle 15"/>
          <p:cNvSpPr/>
          <p:nvPr/>
        </p:nvSpPr>
        <p:spPr>
          <a:xfrm>
            <a:off x="2928926" y="4027958"/>
            <a:ext cx="3143272" cy="5440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fo:block</a:t>
            </a:r>
            <a:r>
              <a:rPr lang="fr-FR" dirty="0"/>
              <a:t> id="</a:t>
            </a:r>
            <a:r>
              <a:rPr lang="fr-FR" dirty="0" err="1"/>
              <a:t>mainSequence</a:t>
            </a:r>
            <a:r>
              <a:rPr lang="fr-FR" dirty="0"/>
              <a:t>"/&gt;</a:t>
            </a:r>
          </a:p>
        </p:txBody>
      </p:sp>
      <p:sp>
        <p:nvSpPr>
          <p:cNvPr id="17" name="ZoneTexte 16"/>
          <p:cNvSpPr txBox="1"/>
          <p:nvPr/>
        </p:nvSpPr>
        <p:spPr>
          <a:xfrm>
            <a:off x="2285984" y="4071942"/>
            <a:ext cx="571504" cy="400110"/>
          </a:xfrm>
          <a:prstGeom prst="rect">
            <a:avLst/>
          </a:prstGeom>
          <a:noFill/>
        </p:spPr>
        <p:txBody>
          <a:bodyPr wrap="square" rtlCol="0">
            <a:spAutoFit/>
          </a:bodyPr>
          <a:lstStyle/>
          <a:p>
            <a:r>
              <a:rPr lang="fr-FR" sz="2000" dirty="0"/>
              <a:t>o</a:t>
            </a:r>
            <a:r>
              <a:rPr lang="fr-FR" dirty="0"/>
              <a:t>u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a:t>Le langage XSL-Fo</a:t>
            </a:r>
            <a:br>
              <a:rPr lang="fr-FR"/>
            </a:br>
            <a:r>
              <a:rPr lang="fr-FR"/>
              <a:t>IVb) Enregistrement Fonts </a:t>
            </a:r>
            <a:endParaRPr lang="fr-FR" dirty="0"/>
          </a:p>
        </p:txBody>
      </p:sp>
      <p:sp>
        <p:nvSpPr>
          <p:cNvPr id="13" name="Espace réservé du contenu 12"/>
          <p:cNvSpPr>
            <a:spLocks noGrp="1"/>
          </p:cNvSpPr>
          <p:nvPr>
            <p:ph idx="1"/>
          </p:nvPr>
        </p:nvSpPr>
        <p:spPr/>
        <p:txBody>
          <a:bodyPr>
            <a:normAutofit fontScale="92500" lnSpcReduction="10000"/>
          </a:bodyPr>
          <a:lstStyle/>
          <a:p>
            <a:r>
              <a:rPr lang="fr-FR" dirty="0"/>
              <a:t>Fichier de config FOP</a:t>
            </a:r>
          </a:p>
          <a:p>
            <a:pPr lvl="1"/>
            <a:r>
              <a:rPr lang="fr-FR" b="1" dirty="0" err="1"/>
              <a:t>fop.xconf</a:t>
            </a:r>
            <a:endParaRPr lang="fr-FR" b="1" dirty="0"/>
          </a:p>
          <a:p>
            <a:pPr lvl="2"/>
            <a:r>
              <a:rPr lang="fr-FR" dirty="0"/>
              <a:t>Fichier de config FOP</a:t>
            </a:r>
          </a:p>
          <a:p>
            <a:pPr lvl="1"/>
            <a:r>
              <a:rPr lang="fr-FR" b="1" dirty="0"/>
              <a:t>Auto-</a:t>
            </a:r>
            <a:r>
              <a:rPr lang="fr-FR" b="1" dirty="0" err="1"/>
              <a:t>detect</a:t>
            </a:r>
            <a:endParaRPr lang="fr-FR" b="1" dirty="0"/>
          </a:p>
          <a:p>
            <a:pPr lvl="2"/>
            <a:r>
              <a:rPr lang="fr-FR" dirty="0"/>
              <a:t>permet l'auto-</a:t>
            </a:r>
            <a:r>
              <a:rPr lang="fr-FR" dirty="0" err="1"/>
              <a:t>detection</a:t>
            </a:r>
            <a:r>
              <a:rPr lang="fr-FR" dirty="0"/>
              <a:t> </a:t>
            </a:r>
          </a:p>
          <a:p>
            <a:pPr lvl="2"/>
            <a:r>
              <a:rPr lang="fr-FR" dirty="0"/>
              <a:t>des fonts sur le </a:t>
            </a:r>
            <a:r>
              <a:rPr lang="fr-FR" b="1" dirty="0"/>
              <a:t>system </a:t>
            </a:r>
          </a:p>
          <a:p>
            <a:pPr lvl="2">
              <a:buNone/>
            </a:pPr>
            <a:r>
              <a:rPr lang="fr-FR" dirty="0"/>
              <a:t>exécutant </a:t>
            </a:r>
            <a:r>
              <a:rPr lang="fr-FR" dirty="0" err="1"/>
              <a:t>fop</a:t>
            </a:r>
            <a:endParaRPr lang="fr-FR" dirty="0"/>
          </a:p>
          <a:p>
            <a:pPr lvl="1"/>
            <a:r>
              <a:rPr lang="fr-FR" dirty="0"/>
              <a:t>déclaration de fonts lambda</a:t>
            </a:r>
          </a:p>
          <a:p>
            <a:pPr lvl="2"/>
            <a:r>
              <a:rPr lang="fr-FR" dirty="0"/>
              <a:t>Nécessite la </a:t>
            </a:r>
            <a:r>
              <a:rPr lang="fr-FR" b="1" dirty="0"/>
              <a:t>métrique</a:t>
            </a:r>
            <a:r>
              <a:rPr lang="fr-FR" dirty="0"/>
              <a:t> </a:t>
            </a:r>
            <a:r>
              <a:rPr lang="fr-FR" b="1" dirty="0"/>
              <a:t>XML</a:t>
            </a:r>
            <a:r>
              <a:rPr lang="fr-FR" dirty="0"/>
              <a:t> de la font </a:t>
            </a:r>
          </a:p>
          <a:p>
            <a:pPr lvl="3"/>
            <a:r>
              <a:rPr lang="fr-FR" dirty="0"/>
              <a:t>&lt;font </a:t>
            </a:r>
            <a:r>
              <a:rPr lang="fr-FR" dirty="0" err="1"/>
              <a:t>metrics</a:t>
            </a:r>
            <a:r>
              <a:rPr lang="fr-FR" dirty="0"/>
              <a:t>-url="file:///c:/xml/fonts/garamond-bold.xml" </a:t>
            </a:r>
            <a:r>
              <a:rPr lang="fr-FR" dirty="0" err="1"/>
              <a:t>kerning</a:t>
            </a:r>
            <a:r>
              <a:rPr lang="fr-FR" dirty="0"/>
              <a:t>="</a:t>
            </a:r>
            <a:r>
              <a:rPr lang="fr-FR" dirty="0" err="1"/>
              <a:t>yes</a:t>
            </a:r>
            <a:r>
              <a:rPr lang="fr-FR" dirty="0"/>
              <a:t>" </a:t>
            </a:r>
            <a:r>
              <a:rPr lang="fr-FR" dirty="0" err="1"/>
              <a:t>embed</a:t>
            </a:r>
            <a:r>
              <a:rPr lang="fr-FR" dirty="0"/>
              <a:t>-url="file://c:/Windows/fonts/GARABD.TTF"&gt; </a:t>
            </a:r>
          </a:p>
          <a:p>
            <a:pPr lvl="3"/>
            <a:r>
              <a:rPr lang="fr-FR" dirty="0"/>
              <a:t>        &lt;font-triplet </a:t>
            </a:r>
            <a:r>
              <a:rPr lang="fr-FR" dirty="0" err="1"/>
              <a:t>name</a:t>
            </a:r>
            <a:r>
              <a:rPr lang="fr-FR" dirty="0"/>
              <a:t>="Garamond" style="normal" </a:t>
            </a:r>
            <a:r>
              <a:rPr lang="fr-FR" dirty="0" err="1"/>
              <a:t>weight</a:t>
            </a:r>
            <a:r>
              <a:rPr lang="fr-FR" dirty="0"/>
              <a:t>="bold"/&gt; </a:t>
            </a:r>
          </a:p>
          <a:p>
            <a:pPr lvl="3"/>
            <a:r>
              <a:rPr lang="fr-FR" dirty="0"/>
              <a:t>&lt;/font&gt;</a:t>
            </a:r>
          </a:p>
        </p:txBody>
      </p:sp>
      <p:sp>
        <p:nvSpPr>
          <p:cNvPr id="16" name="Rectangle 15"/>
          <p:cNvSpPr/>
          <p:nvPr/>
        </p:nvSpPr>
        <p:spPr>
          <a:xfrm>
            <a:off x="4357686" y="1428736"/>
            <a:ext cx="4248472" cy="2160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a:t>&lt;</a:t>
            </a:r>
            <a:r>
              <a:rPr lang="fr-FR" b="1" dirty="0" err="1"/>
              <a:t>renderers</a:t>
            </a:r>
            <a:r>
              <a:rPr lang="fr-FR" b="1" dirty="0"/>
              <a:t>&gt;</a:t>
            </a:r>
            <a:r>
              <a:rPr lang="fr-FR" dirty="0"/>
              <a:t> </a:t>
            </a:r>
          </a:p>
          <a:p>
            <a:r>
              <a:rPr lang="fr-FR" b="1" dirty="0"/>
              <a:t>  &lt;</a:t>
            </a:r>
            <a:r>
              <a:rPr lang="fr-FR" b="1" dirty="0" err="1"/>
              <a:t>renderer</a:t>
            </a:r>
            <a:r>
              <a:rPr lang="fr-FR" dirty="0"/>
              <a:t> mime="application/</a:t>
            </a:r>
            <a:r>
              <a:rPr lang="fr-FR" dirty="0" err="1"/>
              <a:t>pdf</a:t>
            </a:r>
            <a:r>
              <a:rPr lang="fr-FR" dirty="0"/>
              <a:t>"</a:t>
            </a:r>
            <a:r>
              <a:rPr lang="fr-FR" b="1" dirty="0"/>
              <a:t>&gt;</a:t>
            </a:r>
            <a:r>
              <a:rPr lang="fr-FR" dirty="0"/>
              <a:t> </a:t>
            </a:r>
          </a:p>
          <a:p>
            <a:r>
              <a:rPr lang="fr-FR" b="1" dirty="0"/>
              <a:t>     &lt;fonts&gt;</a:t>
            </a:r>
            <a:r>
              <a:rPr lang="fr-FR" dirty="0"/>
              <a:t> </a:t>
            </a:r>
          </a:p>
          <a:p>
            <a:r>
              <a:rPr lang="fr-FR" b="1" dirty="0"/>
              <a:t>	&lt;!--</a:t>
            </a:r>
            <a:r>
              <a:rPr lang="fr-FR" b="1" dirty="0" err="1"/>
              <a:t>declaration</a:t>
            </a:r>
            <a:r>
              <a:rPr lang="fr-FR" b="1" dirty="0"/>
              <a:t> des fonts--&gt;</a:t>
            </a:r>
          </a:p>
          <a:p>
            <a:r>
              <a:rPr lang="fr-FR" b="1" dirty="0"/>
              <a:t>        &lt;auto-</a:t>
            </a:r>
            <a:r>
              <a:rPr lang="fr-FR" b="1" dirty="0" err="1"/>
              <a:t>detect</a:t>
            </a:r>
            <a:r>
              <a:rPr lang="fr-FR" b="1" dirty="0"/>
              <a:t>/&gt;</a:t>
            </a:r>
          </a:p>
          <a:p>
            <a:r>
              <a:rPr lang="fr-FR" b="1" dirty="0"/>
              <a:t>     &lt;/fonts&gt;</a:t>
            </a:r>
          </a:p>
          <a:p>
            <a:r>
              <a:rPr lang="fr-FR" dirty="0"/>
              <a:t>   </a:t>
            </a:r>
            <a:r>
              <a:rPr lang="fr-FR" b="1" dirty="0"/>
              <a:t>&lt;/</a:t>
            </a:r>
            <a:r>
              <a:rPr lang="fr-FR" b="1" dirty="0" err="1"/>
              <a:t>renderer</a:t>
            </a:r>
            <a:r>
              <a:rPr lang="fr-FR" b="1" dirty="0"/>
              <a:t>&gt;</a:t>
            </a:r>
            <a:r>
              <a:rPr lang="fr-FR" dirty="0"/>
              <a:t> </a:t>
            </a:r>
          </a:p>
          <a:p>
            <a:r>
              <a:rPr lang="fr-FR" b="1" dirty="0"/>
              <a:t>&lt;/</a:t>
            </a:r>
            <a:r>
              <a:rPr lang="fr-FR" b="1" dirty="0" err="1"/>
              <a:t>renderers</a:t>
            </a:r>
            <a:r>
              <a:rPr lang="fr-FR" b="1" dirty="0"/>
              <a:t>&gt;</a:t>
            </a:r>
            <a:endParaRPr lang="fr-FR" dirty="0"/>
          </a:p>
        </p:txBody>
      </p:sp>
      <p:sp>
        <p:nvSpPr>
          <p:cNvPr id="2049" name="Rectangle 1"/>
          <p:cNvSpPr>
            <a:spLocks noChangeArrowheads="1"/>
          </p:cNvSpPr>
          <p:nvPr/>
        </p:nvSpPr>
        <p:spPr bwMode="auto">
          <a:xfrm>
            <a:off x="-3714808" y="-1938992"/>
            <a:ext cx="6426288"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mime="application/</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pdf</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-url="/System/Library/Fonts/Arial.ttf"</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embedding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-mode="</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subset</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	&lt;font-triplet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="Arial"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="normal"</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-url="/System/Library/Fonts/AEHO____.PFB"</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dirty="0">
                <a:solidFill>
                  <a:srgbClr val="33333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="Avenir-</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HeavyOblique</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="bold"</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endParaRPr lang="fr-FR" sz="1000" dirty="0">
              <a:solidFill>
                <a:srgbClr val="333333"/>
              </a:solidFill>
              <a:latin typeface="Arial Unicode MS" pitchFamily="34" charset="-128"/>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8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AutoShape 2"/>
          <p:cNvSpPr>
            <a:spLocks noGrp="1" noChangeArrowheads="1"/>
          </p:cNvSpPr>
          <p:nvPr>
            <p:ph type="title"/>
          </p:nvPr>
        </p:nvSpPr>
        <p:spPr/>
        <p:txBody>
          <a:bodyPr>
            <a:normAutofit/>
          </a:bodyPr>
          <a:lstStyle/>
          <a:p>
            <a:r>
              <a:rPr lang="fr-FR" dirty="0"/>
              <a:t>Apache FOP </a:t>
            </a:r>
          </a:p>
        </p:txBody>
      </p:sp>
      <p:sp>
        <p:nvSpPr>
          <p:cNvPr id="160772" name="Rectangle 3"/>
          <p:cNvSpPr>
            <a:spLocks noGrp="1" noChangeArrowheads="1"/>
          </p:cNvSpPr>
          <p:nvPr>
            <p:ph idx="1"/>
          </p:nvPr>
        </p:nvSpPr>
        <p:spPr/>
        <p:txBody>
          <a:bodyPr>
            <a:normAutofit fontScale="70000" lnSpcReduction="20000"/>
          </a:bodyPr>
          <a:lstStyle/>
          <a:p>
            <a:r>
              <a:rPr lang="fr-FR" dirty="0"/>
              <a:t>FOP</a:t>
            </a:r>
          </a:p>
          <a:p>
            <a:pPr lvl="1"/>
            <a:r>
              <a:rPr lang="fr-FR" dirty="0"/>
              <a:t>Pour générer le fichier, on peut ensuite utiliser FOP ou autre (ex: XEP…)</a:t>
            </a:r>
          </a:p>
          <a:p>
            <a:pPr lvl="1"/>
            <a:r>
              <a:rPr lang="fr-FR" dirty="0"/>
              <a:t>Pour cela, il faut installer une Java Virtual Machine (ex: JVM de Sun)</a:t>
            </a:r>
          </a:p>
          <a:p>
            <a:pPr lvl="1"/>
            <a:r>
              <a:rPr lang="fr-FR" dirty="0"/>
              <a:t>Puis télécharger FOP et l'installer</a:t>
            </a:r>
          </a:p>
          <a:p>
            <a:pPr lvl="1"/>
            <a:r>
              <a:rPr lang="fr-FR" dirty="0"/>
              <a:t>Puis ouvrir une fenêtre de commande et lancer la commande :</a:t>
            </a:r>
          </a:p>
          <a:p>
            <a:pPr lvl="2">
              <a:buNone/>
            </a:pPr>
            <a:endParaRPr lang="fr-FR" dirty="0"/>
          </a:p>
          <a:p>
            <a:pPr lvl="2">
              <a:buNone/>
            </a:pPr>
            <a:endParaRPr lang="fr-FR" dirty="0"/>
          </a:p>
          <a:p>
            <a:pPr lvl="2">
              <a:buNone/>
            </a:pPr>
            <a:endParaRPr lang="fr-FR" dirty="0"/>
          </a:p>
          <a:p>
            <a:pPr lvl="2">
              <a:buNone/>
            </a:pPr>
            <a:r>
              <a:rPr lang="fr-FR" dirty="0"/>
              <a:t>	ou avec les options de fusion </a:t>
            </a:r>
            <a:r>
              <a:rPr lang="fr-FR" dirty="0" err="1"/>
              <a:t>xml</a:t>
            </a:r>
            <a:r>
              <a:rPr lang="fr-FR" dirty="0"/>
              <a:t>, </a:t>
            </a:r>
            <a:r>
              <a:rPr lang="fr-FR" dirty="0" err="1"/>
              <a:t>xsl</a:t>
            </a:r>
            <a:r>
              <a:rPr lang="fr-FR" dirty="0"/>
              <a:t> et </a:t>
            </a:r>
            <a:r>
              <a:rPr lang="fr-FR" dirty="0" err="1"/>
              <a:t>pdf</a:t>
            </a:r>
            <a:r>
              <a:rPr lang="fr-FR" dirty="0"/>
              <a:t> </a:t>
            </a:r>
          </a:p>
          <a:p>
            <a:pPr lvl="2">
              <a:buNone/>
            </a:pPr>
            <a:endParaRPr lang="fr-FR" dirty="0"/>
          </a:p>
          <a:p>
            <a:pPr lvl="2">
              <a:buNone/>
            </a:pPr>
            <a:endParaRPr lang="fr-FR" dirty="0"/>
          </a:p>
          <a:p>
            <a:pPr>
              <a:buNone/>
            </a:pPr>
            <a:endParaRPr lang="fr-FR" dirty="0"/>
          </a:p>
          <a:p>
            <a:r>
              <a:rPr lang="fr-FR" dirty="0"/>
              <a:t>Intégration sur le site Internet</a:t>
            </a:r>
          </a:p>
          <a:p>
            <a:pPr lvl="1"/>
            <a:r>
              <a:rPr lang="fr-FR" dirty="0"/>
              <a:t>On peut lancer un appel de FOP sur un site en PHP avec system() (éventuellement </a:t>
            </a:r>
            <a:r>
              <a:rPr lang="fr-FR" dirty="0" err="1"/>
              <a:t>execute</a:t>
            </a:r>
            <a:r>
              <a:rPr lang="fr-FR" dirty="0"/>
              <a:t>(), </a:t>
            </a:r>
            <a:r>
              <a:rPr lang="fr-FR" dirty="0" err="1"/>
              <a:t>exec</a:t>
            </a:r>
            <a:r>
              <a:rPr lang="fr-FR" dirty="0"/>
              <a:t>()…)</a:t>
            </a:r>
          </a:p>
          <a:p>
            <a:pPr lvl="1"/>
            <a:r>
              <a:rPr lang="fr-FR" dirty="0"/>
              <a:t>Ou utiliser des fonctions spécifiquement conçues pour PHP</a:t>
            </a:r>
          </a:p>
          <a:p>
            <a:pPr lvl="1"/>
            <a:r>
              <a:rPr lang="fr-FR" dirty="0"/>
              <a:t>Voire si vous utilisez Java, faire l'installation des composants FOP pour Java</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143</a:t>
            </a:fld>
            <a:endParaRPr lang="fr-FR"/>
          </a:p>
        </p:txBody>
      </p:sp>
      <p:sp>
        <p:nvSpPr>
          <p:cNvPr id="160770" name="Rectangle 13"/>
          <p:cNvSpPr>
            <a:spLocks noGrp="1" noChangeArrowheads="1"/>
          </p:cNvSpPr>
          <p:nvPr>
            <p:ph type="sldNum" sz="quarter" idx="4294967295"/>
          </p:nvPr>
        </p:nvSpPr>
        <p:spPr>
          <a:xfrm>
            <a:off x="0" y="6362700"/>
            <a:ext cx="762000" cy="488950"/>
          </a:xfrm>
          <a:prstGeom prst="rect">
            <a:avLst/>
          </a:prstGeom>
          <a:noFill/>
        </p:spPr>
        <p:txBody>
          <a:bodyPr/>
          <a:lstStyle/>
          <a:p>
            <a:fld id="{D480737D-759E-42AD-8BE7-EF6C1F2FC979}" type="slidenum">
              <a:rPr lang="fr-FR" smtClean="0"/>
              <a:pPr/>
              <a:t>143</a:t>
            </a:fld>
            <a:endParaRPr lang="fr-FR"/>
          </a:p>
        </p:txBody>
      </p:sp>
      <p:sp>
        <p:nvSpPr>
          <p:cNvPr id="7" name="Rectangle 6"/>
          <p:cNvSpPr/>
          <p:nvPr/>
        </p:nvSpPr>
        <p:spPr>
          <a:xfrm>
            <a:off x="3025743" y="2857496"/>
            <a:ext cx="2629246"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b="1" dirty="0" err="1"/>
              <a:t>fop</a:t>
            </a:r>
            <a:r>
              <a:rPr lang="fr-FR" dirty="0"/>
              <a:t> myfile.fo myfile.pdf</a:t>
            </a:r>
          </a:p>
        </p:txBody>
      </p:sp>
      <p:sp>
        <p:nvSpPr>
          <p:cNvPr id="8" name="Rectangle 7"/>
          <p:cNvSpPr/>
          <p:nvPr/>
        </p:nvSpPr>
        <p:spPr>
          <a:xfrm>
            <a:off x="2286000" y="3916924"/>
            <a:ext cx="4572000"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b="1" dirty="0" err="1"/>
              <a:t>fop</a:t>
            </a:r>
            <a:r>
              <a:rPr lang="fr-FR" dirty="0"/>
              <a:t> –</a:t>
            </a:r>
            <a:r>
              <a:rPr lang="fr-FR" b="1" dirty="0" err="1"/>
              <a:t>xml</a:t>
            </a:r>
            <a:r>
              <a:rPr lang="fr-FR" dirty="0"/>
              <a:t> x.xml –</a:t>
            </a:r>
            <a:r>
              <a:rPr lang="fr-FR" b="1" dirty="0" err="1"/>
              <a:t>xsl</a:t>
            </a:r>
            <a:r>
              <a:rPr lang="fr-FR" dirty="0"/>
              <a:t> x.xsl –</a:t>
            </a:r>
            <a:r>
              <a:rPr lang="fr-FR" b="1" dirty="0" err="1"/>
              <a:t>pdf</a:t>
            </a:r>
            <a:r>
              <a:rPr lang="fr-FR" dirty="0"/>
              <a:t> x.pdf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FOP alternatives</a:t>
            </a:r>
          </a:p>
        </p:txBody>
      </p:sp>
      <p:sp>
        <p:nvSpPr>
          <p:cNvPr id="6" name="Espace réservé du contenu 5"/>
          <p:cNvSpPr>
            <a:spLocks noGrp="1"/>
          </p:cNvSpPr>
          <p:nvPr>
            <p:ph idx="1"/>
          </p:nvPr>
        </p:nvSpPr>
        <p:spPr/>
        <p:txBody>
          <a:bodyPr/>
          <a:lstStyle/>
          <a:p>
            <a:r>
              <a:rPr lang="fr-FR" dirty="0" err="1"/>
              <a:t>Antenna</a:t>
            </a:r>
            <a:r>
              <a:rPr lang="fr-FR" dirty="0"/>
              <a:t> HOUSE </a:t>
            </a:r>
          </a:p>
          <a:p>
            <a:pPr lvl="2"/>
            <a:endParaRPr lang="fr-FR" dirty="0"/>
          </a:p>
          <a:p>
            <a:r>
              <a:rPr lang="fr-FR" dirty="0" err="1"/>
              <a:t>Ecrion</a:t>
            </a:r>
            <a:r>
              <a:rPr lang="fr-FR" dirty="0"/>
              <a:t> </a:t>
            </a:r>
            <a:r>
              <a:rPr lang="fr-FR" dirty="0" err="1"/>
              <a:t>xf</a:t>
            </a:r>
            <a:r>
              <a:rPr lang="fr-FR" dirty="0"/>
              <a:t> servant</a:t>
            </a:r>
          </a:p>
          <a:p>
            <a:pPr lvl="1"/>
            <a:r>
              <a:rPr lang="fr-FR" dirty="0"/>
              <a:t>Partie </a:t>
            </a:r>
            <a:r>
              <a:rPr lang="fr-FR" dirty="0" err="1"/>
              <a:t>integrante</a:t>
            </a:r>
            <a:r>
              <a:rPr lang="fr-FR" dirty="0"/>
              <a:t> de XF designer</a:t>
            </a:r>
          </a:p>
          <a:p>
            <a:r>
              <a:rPr lang="fr-FR" dirty="0" err="1"/>
              <a:t>nFop</a:t>
            </a:r>
            <a:endParaRPr lang="fr-FR" dirty="0"/>
          </a:p>
          <a:p>
            <a:pPr lvl="1"/>
            <a:r>
              <a:rPr lang="fr-FR" dirty="0"/>
              <a:t>Moteur FOP en C# </a:t>
            </a:r>
          </a:p>
          <a:p>
            <a:pPr lvl="2"/>
            <a:r>
              <a:rPr lang="fr-FR" dirty="0"/>
              <a:t>https://www.codeproject.com/Articles/12682/Creating-PDF-with-nFOP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144</a:t>
            </a:fld>
            <a:endParaRPr lang="fr-FR"/>
          </a:p>
        </p:txBody>
      </p:sp>
    </p:spTree>
    <p:extLst>
      <p:ext uri="{BB962C8B-B14F-4D97-AF65-F5344CB8AC3E}">
        <p14:creationId xmlns:p14="http://schemas.microsoft.com/office/powerpoint/2010/main" val="11178613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20000"/>
          </a:bodyPr>
          <a:lstStyle/>
          <a:p>
            <a:r>
              <a:rPr lang="fr-FR" dirty="0"/>
              <a:t>Dans cette partie vous avez pu voir comment à partir de données et de </a:t>
            </a:r>
            <a:r>
              <a:rPr lang="fr-FR" dirty="0" err="1"/>
              <a:t>xsl</a:t>
            </a:r>
            <a:r>
              <a:rPr lang="fr-FR" dirty="0"/>
              <a:t>, fabriquer un fichier </a:t>
            </a:r>
            <a:r>
              <a:rPr lang="fr-FR" dirty="0" err="1"/>
              <a:t>pdf</a:t>
            </a:r>
            <a:r>
              <a:rPr lang="fr-FR" dirty="0"/>
              <a:t>, </a:t>
            </a:r>
            <a:r>
              <a:rPr lang="fr-FR" dirty="0" err="1"/>
              <a:t>rtf</a:t>
            </a:r>
            <a:r>
              <a:rPr lang="fr-FR" dirty="0"/>
              <a:t>, ...</a:t>
            </a:r>
          </a:p>
          <a:p>
            <a:pPr lvl="1"/>
            <a:endParaRPr lang="fr-FR" dirty="0"/>
          </a:p>
          <a:p>
            <a:pPr lvl="1"/>
            <a:r>
              <a:rPr lang="fr-FR" dirty="0"/>
              <a:t>sa syntaxe, sa structure </a:t>
            </a:r>
          </a:p>
          <a:p>
            <a:pPr lvl="1"/>
            <a:endParaRPr lang="fr-FR" dirty="0"/>
          </a:p>
          <a:p>
            <a:pPr lvl="1"/>
            <a:r>
              <a:rPr lang="fr-FR" dirty="0"/>
              <a:t>Les différents concepts de Formatage de pages	 </a:t>
            </a:r>
          </a:p>
          <a:p>
            <a:pPr lvl="1"/>
            <a:endParaRPr lang="fr-FR" dirty="0"/>
          </a:p>
          <a:p>
            <a:pPr lvl="1"/>
            <a:r>
              <a:rPr lang="fr-FR" dirty="0"/>
              <a:t>Tableaux, les listes 	                 </a:t>
            </a:r>
          </a:p>
          <a:p>
            <a:pPr lvl="1"/>
            <a:endParaRPr lang="fr-FR" dirty="0"/>
          </a:p>
          <a:p>
            <a:pPr lvl="1"/>
            <a:r>
              <a:rPr lang="fr-FR" dirty="0"/>
              <a:t>APACHE FOP	                 </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145</a:t>
            </a:fld>
            <a:endParaRPr lang="fr-F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146</a:t>
            </a:fld>
            <a:endParaRPr lang="fr-F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149</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49425"/>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49425"/>
            <a:ext cx="4038600" cy="4251410"/>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a:t>
            </a:fld>
            <a:endParaRPr lang="fr-FR"/>
          </a:p>
        </p:txBody>
      </p:sp>
      <p:sp>
        <p:nvSpPr>
          <p:cNvPr id="7" name="Espace réservé du contenu 6"/>
          <p:cNvSpPr>
            <a:spLocks noGrp="1"/>
          </p:cNvSpPr>
          <p:nvPr>
            <p:ph sz="half" idx="13"/>
          </p:nvPr>
        </p:nvSpPr>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a:t>Pour être </a:t>
            </a:r>
            <a:r>
              <a:rPr lang="fr-FR" dirty="0"/>
              <a:t>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150</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151</a:t>
            </a:fld>
            <a:endParaRPr lang="fr-F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152</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153</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154</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155</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156</a:t>
            </a:fld>
            <a:endParaRPr lang="fr-F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157</a:t>
            </a:fld>
            <a:endParaRPr lang="fr-F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158</a:t>
            </a:fld>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159</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2"/>
          <p:cNvSpPr>
            <a:spLocks noGrp="1" noChangeArrowheads="1"/>
          </p:cNvSpPr>
          <p:nvPr>
            <p:ph type="title"/>
          </p:nvPr>
        </p:nvSpPr>
        <p:spPr/>
        <p:txBody>
          <a:bodyPr>
            <a:normAutofit/>
          </a:bodyPr>
          <a:lstStyle/>
          <a:p>
            <a:r>
              <a:rPr lang="fr-FR" dirty="0"/>
              <a:t>XML et pages Web classiques</a:t>
            </a:r>
          </a:p>
        </p:txBody>
      </p:sp>
      <p:sp>
        <p:nvSpPr>
          <p:cNvPr id="22532" name="Rectangle 3"/>
          <p:cNvSpPr>
            <a:spLocks noGrp="1" noChangeArrowheads="1"/>
          </p:cNvSpPr>
          <p:nvPr>
            <p:ph idx="1"/>
          </p:nvPr>
        </p:nvSpPr>
        <p:spPr/>
        <p:txBody>
          <a:bodyPr>
            <a:normAutofit fontScale="70000" lnSpcReduction="20000"/>
          </a:bodyPr>
          <a:lstStyle/>
          <a:p>
            <a:pPr eaLnBrk="1" hangingPunct="1"/>
            <a:r>
              <a:rPr lang="fr-FR" dirty="0"/>
              <a:t>Erreurs communes en XHTML</a:t>
            </a:r>
          </a:p>
          <a:p>
            <a:pPr lvl="1" eaLnBrk="1" hangingPunct="1"/>
            <a:r>
              <a:rPr lang="fr-FR" dirty="0"/>
              <a:t> oubli de déclaration du type MIME XML sur le serveur</a:t>
            </a:r>
          </a:p>
          <a:p>
            <a:pPr lvl="1" eaLnBrk="1" hangingPunct="1"/>
            <a:r>
              <a:rPr lang="fr-FR" dirty="0"/>
              <a:t> oubli de la balise de fin dans un élément vide : </a:t>
            </a:r>
          </a:p>
          <a:p>
            <a:pPr lvl="3">
              <a:buNone/>
            </a:pPr>
            <a:r>
              <a:rPr lang="fr-FR" b="1" i="1" dirty="0">
                <a:solidFill>
                  <a:schemeClr val="accent2"/>
                </a:solidFill>
              </a:rPr>
              <a:t>&lt;</a:t>
            </a:r>
            <a:r>
              <a:rPr lang="fr-FR" b="1" i="1" dirty="0" err="1">
                <a:solidFill>
                  <a:schemeClr val="accent2"/>
                </a:solidFill>
              </a:rPr>
              <a:t>br</a:t>
            </a:r>
            <a:r>
              <a:rPr lang="fr-FR" b="1" i="1" dirty="0">
                <a:solidFill>
                  <a:schemeClr val="accent2"/>
                </a:solidFill>
              </a:rPr>
              <a:t>&gt; </a:t>
            </a:r>
            <a:r>
              <a:rPr lang="fr-FR" b="1" i="1" dirty="0">
                <a:solidFill>
                  <a:schemeClr val="accent2"/>
                </a:solidFill>
                <a:sym typeface="Wingdings" pitchFamily="2" charset="2"/>
              </a:rPr>
              <a:t> </a:t>
            </a:r>
            <a:r>
              <a:rPr lang="fr-FR" b="1" i="1" dirty="0">
                <a:solidFill>
                  <a:schemeClr val="accent2"/>
                </a:solidFill>
              </a:rPr>
              <a:t>&lt;</a:t>
            </a:r>
            <a:r>
              <a:rPr lang="fr-FR" b="1" i="1" dirty="0" err="1">
                <a:solidFill>
                  <a:schemeClr val="accent2"/>
                </a:solidFill>
              </a:rPr>
              <a:t>br</a:t>
            </a:r>
            <a:r>
              <a:rPr lang="fr-FR" b="1" i="1" dirty="0">
                <a:solidFill>
                  <a:schemeClr val="accent2"/>
                </a:solidFill>
              </a:rPr>
              <a:t> /&gt;</a:t>
            </a:r>
          </a:p>
          <a:p>
            <a:pPr lvl="1" eaLnBrk="1" hangingPunct="1"/>
            <a:r>
              <a:rPr lang="fr-FR" dirty="0"/>
              <a:t> balises non-</a:t>
            </a:r>
            <a:r>
              <a:rPr lang="fr-FR" dirty="0" err="1"/>
              <a:t>imbricables</a:t>
            </a:r>
            <a:r>
              <a:rPr lang="fr-FR" dirty="0"/>
              <a:t> : </a:t>
            </a:r>
          </a:p>
          <a:p>
            <a:pPr lvl="3">
              <a:buNone/>
            </a:pPr>
            <a:r>
              <a:rPr lang="fr-FR" i="1" dirty="0">
                <a:solidFill>
                  <a:schemeClr val="accent2"/>
                </a:solidFill>
              </a:rPr>
              <a:t>&lt;p&gt;&lt;p&gt;&lt;/p&gt;&lt;/p&gt; </a:t>
            </a:r>
            <a:r>
              <a:rPr lang="fr-FR" i="1" dirty="0">
                <a:solidFill>
                  <a:schemeClr val="accent2"/>
                </a:solidFill>
                <a:sym typeface="Wingdings" pitchFamily="2" charset="2"/>
              </a:rPr>
              <a:t> </a:t>
            </a:r>
            <a:r>
              <a:rPr lang="fr-FR" i="1" dirty="0">
                <a:solidFill>
                  <a:schemeClr val="accent2"/>
                </a:solidFill>
              </a:rPr>
              <a:t>&lt;p&gt;&lt;/p&gt;&lt;p&gt;&lt;/p&gt;</a:t>
            </a:r>
          </a:p>
          <a:p>
            <a:pPr lvl="1" eaLnBrk="1" hangingPunct="1"/>
            <a:r>
              <a:rPr lang="fr-FR" dirty="0"/>
              <a:t> balises entremêlées (ou croisées) : </a:t>
            </a:r>
          </a:p>
          <a:p>
            <a:pPr lvl="3">
              <a:buNone/>
            </a:pPr>
            <a:r>
              <a:rPr lang="fr-FR" i="1" dirty="0">
                <a:solidFill>
                  <a:schemeClr val="accent2"/>
                </a:solidFill>
              </a:rPr>
              <a:t>&lt;b&gt;&lt;i&gt;&lt;/b&gt;&lt;/i&gt;</a:t>
            </a:r>
          </a:p>
          <a:p>
            <a:pPr lvl="1" eaLnBrk="1" hangingPunct="1"/>
            <a:r>
              <a:rPr lang="fr-FR" dirty="0"/>
              <a:t> oubli des guillemets pour les valeurs : </a:t>
            </a:r>
          </a:p>
          <a:p>
            <a:pPr lvl="3">
              <a:buNone/>
            </a:pPr>
            <a:r>
              <a:rPr lang="fr-FR" dirty="0" err="1">
                <a:solidFill>
                  <a:schemeClr val="accent2"/>
                </a:solidFill>
              </a:rPr>
              <a:t>width</a:t>
            </a:r>
            <a:r>
              <a:rPr lang="fr-FR" dirty="0">
                <a:solidFill>
                  <a:schemeClr val="accent2"/>
                </a:solidFill>
              </a:rPr>
              <a:t>=</a:t>
            </a:r>
            <a:r>
              <a:rPr lang="fr-FR" dirty="0"/>
              <a:t>30 </a:t>
            </a:r>
            <a:r>
              <a:rPr lang="fr-FR" dirty="0">
                <a:sym typeface="Wingdings" pitchFamily="2" charset="2"/>
              </a:rPr>
              <a:t> </a:t>
            </a:r>
            <a:r>
              <a:rPr lang="fr-FR" b="1" dirty="0" err="1">
                <a:solidFill>
                  <a:schemeClr val="accent2"/>
                </a:solidFill>
                <a:sym typeface="Wingdings" pitchFamily="2" charset="2"/>
              </a:rPr>
              <a:t>width</a:t>
            </a:r>
            <a:r>
              <a:rPr lang="fr-FR" b="1" dirty="0">
                <a:solidFill>
                  <a:schemeClr val="accent2"/>
                </a:solidFill>
                <a:sym typeface="Wingdings" pitchFamily="2" charset="2"/>
              </a:rPr>
              <a:t>=</a:t>
            </a:r>
            <a:r>
              <a:rPr lang="fr-FR" b="1" dirty="0">
                <a:solidFill>
                  <a:schemeClr val="accent2"/>
                </a:solidFill>
              </a:rPr>
              <a:t>"</a:t>
            </a:r>
            <a:r>
              <a:rPr lang="fr-FR" dirty="0"/>
              <a:t>30</a:t>
            </a:r>
            <a:r>
              <a:rPr lang="fr-FR" b="1" dirty="0">
                <a:solidFill>
                  <a:schemeClr val="accent2"/>
                </a:solidFill>
              </a:rPr>
              <a:t>"</a:t>
            </a:r>
          </a:p>
          <a:p>
            <a:pPr lvl="1" eaLnBrk="1" hangingPunct="1"/>
            <a:r>
              <a:rPr lang="fr-FR" dirty="0"/>
              <a:t> utilisation impropre du &amp; [&lt; et &gt;] : </a:t>
            </a:r>
          </a:p>
          <a:p>
            <a:pPr lvl="3">
              <a:buNone/>
            </a:pPr>
            <a:r>
              <a:rPr lang="fr-FR" dirty="0">
                <a:solidFill>
                  <a:schemeClr val="accent2"/>
                </a:solidFill>
              </a:rPr>
              <a:t>&lt;</a:t>
            </a:r>
            <a:r>
              <a:rPr lang="fr-FR" dirty="0" err="1">
                <a:solidFill>
                  <a:schemeClr val="accent2"/>
                </a:solidFill>
              </a:rPr>
              <a:t>title</a:t>
            </a:r>
            <a:r>
              <a:rPr lang="fr-FR" dirty="0">
                <a:solidFill>
                  <a:schemeClr val="accent2"/>
                </a:solidFill>
              </a:rPr>
              <a:t>&gt;</a:t>
            </a:r>
            <a:r>
              <a:rPr lang="fr-FR" dirty="0"/>
              <a:t>html </a:t>
            </a:r>
            <a:r>
              <a:rPr lang="fr-FR" dirty="0">
                <a:solidFill>
                  <a:schemeClr val="accent2"/>
                </a:solidFill>
              </a:rPr>
              <a:t>&amp;</a:t>
            </a:r>
            <a:r>
              <a:rPr lang="fr-FR" dirty="0"/>
              <a:t> </a:t>
            </a:r>
            <a:r>
              <a:rPr lang="fr-FR" dirty="0" err="1"/>
              <a:t>xhtml</a:t>
            </a:r>
            <a:r>
              <a:rPr lang="fr-FR" dirty="0">
                <a:solidFill>
                  <a:schemeClr val="accent2"/>
                </a:solidFill>
              </a:rPr>
              <a:t>&lt;/</a:t>
            </a:r>
            <a:r>
              <a:rPr lang="fr-FR" dirty="0" err="1">
                <a:solidFill>
                  <a:schemeClr val="accent2"/>
                </a:solidFill>
              </a:rPr>
              <a:t>title</a:t>
            </a:r>
            <a:r>
              <a:rPr lang="fr-FR" dirty="0">
                <a:solidFill>
                  <a:schemeClr val="accent2"/>
                </a:solidFill>
              </a:rPr>
              <a:t>&gt; </a:t>
            </a:r>
            <a:r>
              <a:rPr lang="fr-FR" dirty="0">
                <a:sym typeface="Wingdings" pitchFamily="2" charset="2"/>
              </a:rPr>
              <a:t> </a:t>
            </a:r>
            <a:r>
              <a:rPr lang="fr-FR" dirty="0">
                <a:solidFill>
                  <a:schemeClr val="accent2"/>
                </a:solidFill>
                <a:sym typeface="Wingdings" pitchFamily="2" charset="2"/>
              </a:rPr>
              <a:t>&amp;</a:t>
            </a:r>
            <a:r>
              <a:rPr lang="fr-FR" dirty="0" err="1">
                <a:solidFill>
                  <a:schemeClr val="accent2"/>
                </a:solidFill>
                <a:sym typeface="Wingdings" pitchFamily="2" charset="2"/>
              </a:rPr>
              <a:t>amp</a:t>
            </a:r>
            <a:r>
              <a:rPr lang="fr-FR" dirty="0">
                <a:solidFill>
                  <a:schemeClr val="accent2"/>
                </a:solidFill>
                <a:sym typeface="Wingdings" pitchFamily="2" charset="2"/>
              </a:rPr>
              <a:t>;</a:t>
            </a:r>
            <a:br>
              <a:rPr lang="fr-FR" dirty="0">
                <a:sym typeface="Wingdings" pitchFamily="2" charset="2"/>
              </a:rPr>
            </a:br>
            <a:r>
              <a:rPr lang="fr-FR" u="sng" dirty="0">
                <a:sym typeface="Wingdings" pitchFamily="2" charset="2"/>
              </a:rPr>
              <a:t>Attention:</a:t>
            </a:r>
            <a:r>
              <a:rPr lang="fr-FR" dirty="0">
                <a:sym typeface="Wingdings" pitchFamily="2" charset="2"/>
              </a:rPr>
              <a:t> cette règle est valable même dans les URL</a:t>
            </a:r>
          </a:p>
          <a:p>
            <a:pPr lvl="1" eaLnBrk="1" hangingPunct="1"/>
            <a:r>
              <a:rPr lang="fr-FR" dirty="0">
                <a:sym typeface="Wingdings" pitchFamily="2" charset="2"/>
              </a:rPr>
              <a:t> oubli que les noms sont sensibles à la casse : </a:t>
            </a:r>
          </a:p>
          <a:p>
            <a:pPr lvl="3">
              <a:buNone/>
            </a:pPr>
            <a:r>
              <a:rPr lang="fr-FR" dirty="0">
                <a:sym typeface="Wingdings" pitchFamily="2" charset="2"/>
              </a:rPr>
              <a:t>BODY  </a:t>
            </a:r>
            <a:r>
              <a:rPr lang="fr-FR" b="1" dirty="0">
                <a:solidFill>
                  <a:schemeClr val="accent2"/>
                </a:solidFill>
                <a:sym typeface="Wingdings" pitchFamily="2" charset="2"/>
              </a:rPr>
              <a:t>body</a:t>
            </a:r>
          </a:p>
          <a:p>
            <a:pPr lvl="1" eaLnBrk="1" hangingPunct="1"/>
            <a:r>
              <a:rPr lang="fr-FR" dirty="0">
                <a:sym typeface="Wingdings" pitchFamily="2" charset="2"/>
              </a:rPr>
              <a:t> abréviations d’attributs : </a:t>
            </a:r>
          </a:p>
          <a:p>
            <a:pPr lvl="3">
              <a:buNone/>
            </a:pPr>
            <a:r>
              <a:rPr lang="fr-FR" dirty="0" err="1">
                <a:solidFill>
                  <a:schemeClr val="accent2"/>
                </a:solidFill>
                <a:sym typeface="Wingdings" pitchFamily="2" charset="2"/>
              </a:rPr>
              <a:t>disabled</a:t>
            </a:r>
            <a:r>
              <a:rPr lang="fr-FR" dirty="0">
                <a:sym typeface="Wingdings" pitchFamily="2" charset="2"/>
              </a:rPr>
              <a:t> </a:t>
            </a:r>
            <a:r>
              <a:rPr lang="fr-FR" dirty="0" err="1">
                <a:solidFill>
                  <a:schemeClr val="accent2"/>
                </a:solidFill>
                <a:sym typeface="Wingdings" pitchFamily="2" charset="2"/>
              </a:rPr>
              <a:t>disabled</a:t>
            </a:r>
            <a:r>
              <a:rPr lang="fr-FR" dirty="0">
                <a:solidFill>
                  <a:schemeClr val="accent2"/>
                </a:solidFill>
                <a:sym typeface="Wingdings" pitchFamily="2" charset="2"/>
              </a:rPr>
              <a:t>="</a:t>
            </a:r>
            <a:r>
              <a:rPr lang="fr-FR" dirty="0" err="1">
                <a:sym typeface="Wingdings" pitchFamily="2" charset="2"/>
              </a:rPr>
              <a:t>disabled</a:t>
            </a:r>
            <a:r>
              <a:rPr lang="fr-FR" dirty="0">
                <a:solidFill>
                  <a:schemeClr val="accent2"/>
                </a:solidFill>
                <a:sym typeface="Wingdings" pitchFamily="2" charset="2"/>
              </a:rPr>
              <a:t>"</a:t>
            </a:r>
          </a:p>
          <a:p>
            <a:pPr lvl="1" eaLnBrk="1" hangingPunct="1"/>
            <a:r>
              <a:rPr lang="fr-FR" dirty="0">
                <a:sym typeface="Wingdings" pitchFamily="2" charset="2"/>
              </a:rPr>
              <a:t> </a:t>
            </a:r>
            <a:r>
              <a:rPr lang="fr-FR" dirty="0"/>
              <a:t>oubli du CDATA (</a:t>
            </a:r>
            <a:r>
              <a:rPr lang="fr-FR" dirty="0" err="1"/>
              <a:t>Character</a:t>
            </a:r>
            <a:r>
              <a:rPr lang="fr-FR" dirty="0"/>
              <a:t> DATA) : </a:t>
            </a:r>
          </a:p>
          <a:p>
            <a:pPr lvl="3">
              <a:buNone/>
            </a:pPr>
            <a:r>
              <a:rPr lang="fr-FR" b="1" dirty="0">
                <a:solidFill>
                  <a:schemeClr val="accent3">
                    <a:lumMod val="75000"/>
                  </a:schemeClr>
                </a:solidFill>
              </a:rPr>
              <a:t>&lt;!</a:t>
            </a:r>
            <a:r>
              <a:rPr lang="fr-FR" dirty="0" err="1"/>
              <a:t>read</a:t>
            </a:r>
            <a:r>
              <a:rPr lang="fr-FR" dirty="0"/>
              <a:t> &amp; </a:t>
            </a:r>
            <a:r>
              <a:rPr lang="fr-FR" dirty="0" err="1">
                <a:sym typeface="Wingdings" pitchFamily="2" charset="2"/>
              </a:rPr>
              <a:t>fill</a:t>
            </a:r>
            <a:r>
              <a:rPr lang="fr-FR" dirty="0">
                <a:sym typeface="Wingdings" pitchFamily="2" charset="2"/>
              </a:rPr>
              <a:t>  </a:t>
            </a:r>
            <a:r>
              <a:rPr lang="fr-FR" b="1" dirty="0">
                <a:solidFill>
                  <a:schemeClr val="accent3">
                    <a:lumMod val="75000"/>
                  </a:schemeClr>
                </a:solidFill>
              </a:rPr>
              <a:t>&lt;![CDATA[</a:t>
            </a:r>
            <a:r>
              <a:rPr lang="fr-FR" b="1" dirty="0" err="1">
                <a:solidFill>
                  <a:schemeClr val="accent3">
                    <a:lumMod val="75000"/>
                  </a:schemeClr>
                </a:solidFill>
              </a:rPr>
              <a:t>r</a:t>
            </a:r>
            <a:r>
              <a:rPr lang="fr-FR" dirty="0" err="1"/>
              <a:t>ead</a:t>
            </a:r>
            <a:r>
              <a:rPr lang="fr-FR" dirty="0"/>
              <a:t>…</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16</a:t>
            </a:fld>
            <a:endParaRPr lang="fr-FR"/>
          </a:p>
        </p:txBody>
      </p:sp>
      <p:sp>
        <p:nvSpPr>
          <p:cNvPr id="22530" name="Rectangle 13"/>
          <p:cNvSpPr>
            <a:spLocks noGrp="1" noChangeArrowheads="1"/>
          </p:cNvSpPr>
          <p:nvPr>
            <p:ph type="sldNum" sz="quarter" idx="4294967295"/>
          </p:nvPr>
        </p:nvSpPr>
        <p:spPr>
          <a:xfrm>
            <a:off x="0" y="6362700"/>
            <a:ext cx="762000" cy="488950"/>
          </a:xfrm>
          <a:prstGeom prst="rect">
            <a:avLst/>
          </a:prstGeom>
          <a:noFill/>
        </p:spPr>
        <p:txBody>
          <a:bodyPr/>
          <a:lstStyle/>
          <a:p>
            <a:fld id="{6A0BDFDD-1114-4817-9A3A-AD992AB9B2C6}" type="slidenum">
              <a:rPr lang="fr-FR" smtClean="0"/>
              <a:pPr/>
              <a:t>16</a:t>
            </a:fld>
            <a:endParaRPr lang="fr-F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160</a:t>
            </a:fld>
            <a:endParaRPr lang="fr-F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161</a:t>
            </a:fld>
            <a:endParaRPr lang="fr-F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162</a:t>
            </a:fld>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163</a:t>
            </a:fld>
            <a:endParaRPr lang="fr-FR" sz="1400" b="1" dirty="0">
              <a:solidFill>
                <a:schemeClr val="bg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164</a:t>
            </a:fld>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165</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166</a:t>
            </a:fld>
            <a:endParaRPr lang="fr-FR"/>
          </a:p>
        </p:txBody>
      </p:sp>
      <p:pic>
        <p:nvPicPr>
          <p:cNvPr id="1026" name="Picture 2"/>
          <p:cNvPicPr>
            <a:picLocks noChangeAspect="1" noChangeArrowheads="1"/>
          </p:cNvPicPr>
          <p:nvPr/>
        </p:nvPicPr>
        <p:blipFill>
          <a:blip r:embed="rId3"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167</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168</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169</a:t>
            </a:fld>
            <a:endParaRPr lang="fr-FR" sz="1400" b="1"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p:cNvSpPr>
            <a:spLocks noGrp="1" noChangeArrowheads="1"/>
          </p:cNvSpPr>
          <p:nvPr>
            <p:ph type="title"/>
          </p:nvPr>
        </p:nvSpPr>
        <p:spPr/>
        <p:txBody>
          <a:bodyPr>
            <a:normAutofit/>
          </a:bodyPr>
          <a:lstStyle/>
          <a:p>
            <a:r>
              <a:rPr lang="fr-FR" dirty="0"/>
              <a:t>XML et pages Web classiques</a:t>
            </a:r>
          </a:p>
        </p:txBody>
      </p:sp>
      <p:sp>
        <p:nvSpPr>
          <p:cNvPr id="20484" name="Rectangle 3"/>
          <p:cNvSpPr>
            <a:spLocks noGrp="1" noChangeArrowheads="1"/>
          </p:cNvSpPr>
          <p:nvPr>
            <p:ph idx="1"/>
          </p:nvPr>
        </p:nvSpPr>
        <p:spPr/>
        <p:txBody>
          <a:bodyPr>
            <a:normAutofit fontScale="70000" lnSpcReduction="20000"/>
          </a:bodyPr>
          <a:lstStyle/>
          <a:p>
            <a:pPr eaLnBrk="1" hangingPunct="1"/>
            <a:r>
              <a:rPr lang="fr-FR" dirty="0"/>
              <a:t>HTML vs XHTML</a:t>
            </a:r>
          </a:p>
          <a:p>
            <a:pPr lvl="1" eaLnBrk="1" hangingPunct="1"/>
            <a:r>
              <a:rPr lang="fr-FR" dirty="0"/>
              <a:t> Rappels : HTML langage à balises peu structuré (ex: croisées ou vides) </a:t>
            </a:r>
          </a:p>
          <a:p>
            <a:pPr lvl="1" eaLnBrk="1" hangingPunct="1"/>
            <a:r>
              <a:rPr lang="fr-FR" dirty="0"/>
              <a:t> Norme HTML4 pour faire le ménage entre autres au niveau sémantique </a:t>
            </a:r>
          </a:p>
          <a:p>
            <a:pPr lvl="2" eaLnBrk="1" hangingPunct="1"/>
            <a:r>
              <a:rPr lang="fr-FR" dirty="0"/>
              <a:t> le fond, la forme et l'interactivité sont séparés</a:t>
            </a:r>
          </a:p>
          <a:p>
            <a:pPr lvl="2" eaLnBrk="1" hangingPunct="1"/>
            <a:r>
              <a:rPr lang="fr-FR" dirty="0"/>
              <a:t> les .</a:t>
            </a:r>
            <a:r>
              <a:rPr lang="fr-FR" dirty="0" err="1"/>
              <a:t>css</a:t>
            </a:r>
            <a:r>
              <a:rPr lang="fr-FR" dirty="0"/>
              <a:t> et les fichiers .</a:t>
            </a:r>
            <a:r>
              <a:rPr lang="fr-FR" dirty="0" err="1"/>
              <a:t>js</a:t>
            </a:r>
            <a:r>
              <a:rPr lang="fr-FR" dirty="0"/>
              <a:t>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eaLnBrk="1" hangingPunct="1"/>
            <a:r>
              <a:rPr lang="fr-FR" dirty="0"/>
              <a:t>  Les balises de mise en forme sont proscrites, ex : &lt;b&gt; et &lt;i&gt; remplacées par &lt;</a:t>
            </a:r>
            <a:r>
              <a:rPr lang="fr-FR" dirty="0" err="1"/>
              <a:t>strong</a:t>
            </a:r>
            <a:r>
              <a:rPr lang="fr-FR" dirty="0"/>
              <a:t>&gt; et &lt;</a:t>
            </a:r>
            <a:r>
              <a:rPr lang="fr-FR" dirty="0" err="1"/>
              <a:t>em</a:t>
            </a:r>
            <a:r>
              <a:rPr lang="fr-FR" dirty="0"/>
              <a:t>&gt;</a:t>
            </a:r>
          </a:p>
          <a:p>
            <a:pPr lvl="2" eaLnBrk="1" hangingPunct="1"/>
            <a:endParaRPr lang="fr-FR" dirty="0"/>
          </a:p>
          <a:p>
            <a:pPr lvl="1" eaLnBrk="1" hangingPunct="1"/>
            <a:r>
              <a:rPr lang="fr-FR" dirty="0"/>
              <a:t> XHTML extension de HTML4 basée sur XML</a:t>
            </a:r>
          </a:p>
          <a:p>
            <a:pPr lvl="1" eaLnBrk="1" hangingPunct="1"/>
            <a:r>
              <a:rPr lang="fr-FR" dirty="0"/>
              <a:t> But W3C : Web + dynamique. HTML =  </a:t>
            </a:r>
            <a:r>
              <a:rPr lang="fr-FR" dirty="0" err="1"/>
              <a:t>static</a:t>
            </a:r>
            <a:r>
              <a:rPr lang="fr-FR" dirty="0"/>
              <a:t> est un frein</a:t>
            </a:r>
          </a:p>
          <a:p>
            <a:pPr lvl="1" eaLnBrk="1" hangingPunct="1"/>
            <a:r>
              <a:rPr lang="fr-FR" dirty="0"/>
              <a:t> XHTML </a:t>
            </a:r>
            <a:r>
              <a:rPr lang="fr-FR" dirty="0">
                <a:sym typeface="Wingdings" pitchFamily="2" charset="2"/>
              </a:rPr>
              <a:t> </a:t>
            </a:r>
            <a:r>
              <a:rPr lang="fr-FR" dirty="0"/>
              <a:t>traitements automatiques (langage naturel vs automatique)</a:t>
            </a:r>
          </a:p>
          <a:p>
            <a:pPr lvl="1" eaLnBrk="1" hangingPunct="1"/>
            <a:r>
              <a:rPr lang="fr-FR" dirty="0"/>
              <a:t> XHTML 1.0 </a:t>
            </a:r>
            <a:r>
              <a:rPr lang="fr-FR" dirty="0">
                <a:sym typeface="Wingdings" pitchFamily="2" charset="2"/>
              </a:rPr>
              <a:t> </a:t>
            </a:r>
            <a:r>
              <a:rPr lang="fr-FR" dirty="0"/>
              <a:t>+ de restrictions sur la forme, la casse (case </a:t>
            </a:r>
            <a:r>
              <a:rPr lang="fr-FR" dirty="0" err="1"/>
              <a:t>sensitivity</a:t>
            </a:r>
            <a:r>
              <a:rPr lang="fr-FR" dirty="0"/>
              <a:t> &amp; minuscules) sur couples variable=valeur et références aux règles (DTD)</a:t>
            </a:r>
          </a:p>
          <a:p>
            <a:pPr lvl="1" eaLnBrk="1" hangingPunct="1"/>
            <a:r>
              <a:rPr lang="fr-FR" dirty="0"/>
              <a:t> Navigateurs pas compatibles XHTML1.0 (cf. MSIE 7)</a:t>
            </a:r>
          </a:p>
          <a:p>
            <a:pPr lvl="1" eaLnBrk="1" hangingPunct="1"/>
            <a:r>
              <a:rPr lang="fr-FR" dirty="0"/>
              <a:t> W3C recommande XHTML1.1/1.0 et HTML 4.01 plutôt que [X]HTML5.0</a:t>
            </a:r>
          </a:p>
        </p:txBody>
      </p:sp>
      <p:sp>
        <p:nvSpPr>
          <p:cNvPr id="8" name="Rectangle 13"/>
          <p:cNvSpPr>
            <a:spLocks noGrp="1" noChangeArrowheads="1"/>
          </p:cNvSpPr>
          <p:nvPr>
            <p:ph type="sldNum" sz="quarter" idx="12"/>
          </p:nvPr>
        </p:nvSpPr>
        <p:spPr>
          <a:noFill/>
        </p:spPr>
        <p:txBody>
          <a:bodyPr>
            <a:normAutofit/>
          </a:bodyPr>
          <a:lstStyle/>
          <a:p>
            <a:fld id="{D0E731D8-F5EB-4F9B-86C1-C3C0F6B5B5FB}" type="slidenum">
              <a:rPr lang="fr-FR" smtClean="0"/>
              <a:pPr/>
              <a:t>17</a:t>
            </a:fld>
            <a:endParaRPr lang="fr-FR"/>
          </a:p>
        </p:txBody>
      </p:sp>
      <p:sp>
        <p:nvSpPr>
          <p:cNvPr id="20482" name="Rectangle 13"/>
          <p:cNvSpPr>
            <a:spLocks noGrp="1" noChangeArrowheads="1"/>
          </p:cNvSpPr>
          <p:nvPr>
            <p:ph type="sldNum" sz="quarter" idx="4294967295"/>
          </p:nvPr>
        </p:nvSpPr>
        <p:spPr>
          <a:xfrm>
            <a:off x="0" y="6362700"/>
            <a:ext cx="762000" cy="488950"/>
          </a:xfrm>
          <a:prstGeom prst="rect">
            <a:avLst/>
          </a:prstGeom>
          <a:noFill/>
        </p:spPr>
        <p:txBody>
          <a:bodyPr/>
          <a:lstStyle/>
          <a:p>
            <a:fld id="{43C8CFCB-A0B5-47B2-941F-17A49566D0A5}" type="slidenum">
              <a:rPr lang="fr-FR" smtClean="0"/>
              <a:pPr/>
              <a:t>17</a:t>
            </a:fld>
            <a:endParaRPr lang="fr-F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XSL </a:t>
            </a:r>
          </a:p>
        </p:txBody>
      </p:sp>
      <p:sp>
        <p:nvSpPr>
          <p:cNvPr id="8"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Côté client</a:t>
            </a:r>
            <a:endParaRPr lang="fr-FR" i="1" dirty="0"/>
          </a:p>
          <a:p>
            <a:pPr marL="400050" indent="-400050">
              <a:buFont typeface="Wingdings" pitchFamily="2" charset="2"/>
              <a:buChar char="q"/>
            </a:pPr>
            <a:r>
              <a:rPr lang="fr-FR" dirty="0"/>
              <a:t>Côté Serveur</a:t>
            </a:r>
          </a:p>
          <a:p>
            <a:pPr marL="400050" indent="-400050">
              <a:buFont typeface="Wingdings" pitchFamily="2" charset="2"/>
              <a:buChar char="q"/>
            </a:pPr>
            <a:r>
              <a:rPr lang="fr-FR" dirty="0"/>
              <a:t>Coté </a:t>
            </a:r>
            <a:r>
              <a:rPr lang="fr-FR" dirty="0" err="1"/>
              <a:t>excel</a:t>
            </a:r>
            <a:endParaRPr lang="fr-FR" dirty="0"/>
          </a:p>
          <a:p>
            <a:pPr marL="400050" indent="-400050">
              <a:buFont typeface="Wingdings" pitchFamily="2" charset="2"/>
              <a:buChar char="q"/>
            </a:pPr>
            <a:r>
              <a:rPr lang="fr-FR" dirty="0"/>
              <a:t>Coté Application</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170</a:t>
            </a:fld>
            <a:endParaRPr lang="fr-F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99922"/>
            <a:ext cx="9144000" cy="685872"/>
          </a:xfrm>
        </p:spPr>
        <p:txBody>
          <a:bodyPr/>
          <a:lstStyle/>
          <a:p>
            <a:r>
              <a:rPr lang="fr-FR"/>
              <a:t>Serveur ou Client</a:t>
            </a:r>
          </a:p>
        </p:txBody>
      </p:sp>
      <p:pic>
        <p:nvPicPr>
          <p:cNvPr id="1028" name="Picture 4"/>
          <p:cNvPicPr>
            <a:picLocks noGrp="1" noChangeAspect="1" noChangeArrowheads="1"/>
          </p:cNvPicPr>
          <p:nvPr>
            <p:ph idx="1"/>
          </p:nvPr>
        </p:nvPicPr>
        <p:blipFill>
          <a:blip r:embed="rId3" cstate="print"/>
          <a:srcRect/>
          <a:stretch>
            <a:fillRect/>
          </a:stretch>
        </p:blipFill>
        <p:spPr bwMode="auto">
          <a:xfrm>
            <a:off x="324546" y="885825"/>
            <a:ext cx="8423470" cy="5903913"/>
          </a:xfrm>
          <a:prstGeom prst="rect">
            <a:avLst/>
          </a:prstGeom>
          <a:noFill/>
          <a:ln w="9525">
            <a:noFill/>
            <a:miter lim="800000"/>
            <a:headEnd/>
            <a:tailEnd/>
          </a:ln>
        </p:spPr>
      </p:pic>
      <p:sp>
        <p:nvSpPr>
          <p:cNvPr id="78" name="Rectangle à coins arrondis 77"/>
          <p:cNvSpPr/>
          <p:nvPr/>
        </p:nvSpPr>
        <p:spPr>
          <a:xfrm>
            <a:off x="6516216" y="5157192"/>
            <a:ext cx="1907704" cy="1700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à coins arrondis 76"/>
          <p:cNvSpPr/>
          <p:nvPr/>
        </p:nvSpPr>
        <p:spPr>
          <a:xfrm>
            <a:off x="0" y="1340768"/>
            <a:ext cx="1907704" cy="237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V="1">
            <a:off x="3347864" y="4221088"/>
            <a:ext cx="36004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rot="17353517">
            <a:off x="3029449" y="4761602"/>
            <a:ext cx="1254702" cy="369332"/>
          </a:xfrm>
          <a:prstGeom prst="rect">
            <a:avLst/>
          </a:prstGeom>
          <a:noFill/>
        </p:spPr>
        <p:txBody>
          <a:bodyPr wrap="none" rtlCol="0">
            <a:spAutoFit/>
          </a:bodyPr>
          <a:lstStyle/>
          <a:p>
            <a:r>
              <a:rPr lang="fr-FR"/>
              <a:t>?fichier.xml</a:t>
            </a:r>
          </a:p>
        </p:txBody>
      </p:sp>
      <p:cxnSp>
        <p:nvCxnSpPr>
          <p:cNvPr id="9" name="Connecteur droit avec flèche 8"/>
          <p:cNvCxnSpPr/>
          <p:nvPr/>
        </p:nvCxnSpPr>
        <p:spPr>
          <a:xfrm flipH="1" flipV="1">
            <a:off x="2699792" y="2060848"/>
            <a:ext cx="79208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rot="2863278">
            <a:off x="2487099" y="2104539"/>
            <a:ext cx="1254702" cy="369332"/>
          </a:xfrm>
          <a:prstGeom prst="rect">
            <a:avLst/>
          </a:prstGeom>
          <a:noFill/>
        </p:spPr>
        <p:txBody>
          <a:bodyPr wrap="none" rtlCol="0">
            <a:spAutoFit/>
          </a:bodyPr>
          <a:lstStyle/>
          <a:p>
            <a:r>
              <a:rPr lang="fr-FR"/>
              <a:t>?fichier.xml</a:t>
            </a:r>
          </a:p>
        </p:txBody>
      </p:sp>
      <p:cxnSp>
        <p:nvCxnSpPr>
          <p:cNvPr id="13" name="Connecteur droit avec flèche 12"/>
          <p:cNvCxnSpPr/>
          <p:nvPr/>
        </p:nvCxnSpPr>
        <p:spPr>
          <a:xfrm>
            <a:off x="1475656" y="3140968"/>
            <a:ext cx="1728192"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p:nvPr/>
        </p:nvCxnSpPr>
        <p:spPr>
          <a:xfrm flipH="1">
            <a:off x="2987824" y="4149080"/>
            <a:ext cx="360040"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ZoneTexte 16"/>
          <p:cNvSpPr txBox="1"/>
          <p:nvPr/>
        </p:nvSpPr>
        <p:spPr>
          <a:xfrm rot="17353517">
            <a:off x="2408148" y="4401562"/>
            <a:ext cx="1201163" cy="369332"/>
          </a:xfrm>
          <a:prstGeom prst="rect">
            <a:avLst/>
          </a:prstGeom>
          <a:noFill/>
        </p:spPr>
        <p:txBody>
          <a:bodyPr wrap="none" rtlCol="0">
            <a:spAutoFit/>
          </a:bodyPr>
          <a:lstStyle/>
          <a:p>
            <a:r>
              <a:rPr lang="fr-FR"/>
              <a:t>&lt;-</a:t>
            </a:r>
            <a:r>
              <a:rPr lang="fr-FR" err="1"/>
              <a:t>retourxsl</a:t>
            </a:r>
            <a:endParaRPr lang="fr-FR"/>
          </a:p>
        </p:txBody>
      </p:sp>
      <p:sp>
        <p:nvSpPr>
          <p:cNvPr id="18" name="ZoneTexte 17"/>
          <p:cNvSpPr txBox="1"/>
          <p:nvPr/>
        </p:nvSpPr>
        <p:spPr>
          <a:xfrm rot="579924">
            <a:off x="1713848" y="2810815"/>
            <a:ext cx="1245021" cy="369332"/>
          </a:xfrm>
          <a:prstGeom prst="rect">
            <a:avLst/>
          </a:prstGeom>
          <a:noFill/>
        </p:spPr>
        <p:txBody>
          <a:bodyPr wrap="none" rtlCol="0">
            <a:spAutoFit/>
          </a:bodyPr>
          <a:lstStyle/>
          <a:p>
            <a:r>
              <a:rPr lang="fr-FR" err="1"/>
              <a:t>Retourxsl</a:t>
            </a:r>
            <a:r>
              <a:rPr lang="fr-FR"/>
              <a:t>-&gt;</a:t>
            </a:r>
          </a:p>
        </p:txBody>
      </p:sp>
      <p:cxnSp>
        <p:nvCxnSpPr>
          <p:cNvPr id="19" name="Connecteur droit avec flèche 18"/>
          <p:cNvCxnSpPr/>
          <p:nvPr/>
        </p:nvCxnSpPr>
        <p:spPr>
          <a:xfrm flipH="1" flipV="1">
            <a:off x="4860032" y="450912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5217023">
            <a:off x="4310612" y="5127254"/>
            <a:ext cx="1254702" cy="369332"/>
          </a:xfrm>
          <a:prstGeom prst="rect">
            <a:avLst/>
          </a:prstGeom>
          <a:noFill/>
        </p:spPr>
        <p:txBody>
          <a:bodyPr wrap="none" rtlCol="0">
            <a:spAutoFit/>
          </a:bodyPr>
          <a:lstStyle/>
          <a:p>
            <a:r>
              <a:rPr lang="fr-FR"/>
              <a:t>?fichier.xml</a:t>
            </a:r>
          </a:p>
        </p:txBody>
      </p:sp>
      <p:cxnSp>
        <p:nvCxnSpPr>
          <p:cNvPr id="21" name="Connecteur droit avec flèche 20"/>
          <p:cNvCxnSpPr/>
          <p:nvPr/>
        </p:nvCxnSpPr>
        <p:spPr>
          <a:xfrm flipV="1">
            <a:off x="6012160" y="1844824"/>
            <a:ext cx="14401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20514877">
            <a:off x="6027269" y="1793920"/>
            <a:ext cx="1254702" cy="369332"/>
          </a:xfrm>
          <a:prstGeom prst="rect">
            <a:avLst/>
          </a:prstGeom>
          <a:noFill/>
        </p:spPr>
        <p:txBody>
          <a:bodyPr wrap="none" rtlCol="0">
            <a:spAutoFit/>
          </a:bodyPr>
          <a:lstStyle/>
          <a:p>
            <a:r>
              <a:rPr lang="fr-FR"/>
              <a:t>?fichier.xml</a:t>
            </a:r>
          </a:p>
        </p:txBody>
      </p:sp>
      <p:cxnSp>
        <p:nvCxnSpPr>
          <p:cNvPr id="23" name="Connecteur droit avec flèche 22"/>
          <p:cNvCxnSpPr/>
          <p:nvPr/>
        </p:nvCxnSpPr>
        <p:spPr>
          <a:xfrm flipH="1">
            <a:off x="6444208" y="2276872"/>
            <a:ext cx="1368152"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cteur droit avec flèche 23"/>
          <p:cNvCxnSpPr/>
          <p:nvPr/>
        </p:nvCxnSpPr>
        <p:spPr>
          <a:xfrm>
            <a:off x="5148064" y="4509120"/>
            <a:ext cx="360040" cy="10801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5" name="ZoneTexte 24"/>
          <p:cNvSpPr txBox="1"/>
          <p:nvPr/>
        </p:nvSpPr>
        <p:spPr>
          <a:xfrm rot="15529232">
            <a:off x="5722179" y="4655085"/>
            <a:ext cx="1237326" cy="369332"/>
          </a:xfrm>
          <a:prstGeom prst="rect">
            <a:avLst/>
          </a:prstGeom>
          <a:noFill/>
        </p:spPr>
        <p:txBody>
          <a:bodyPr wrap="none" rtlCol="0">
            <a:spAutoFit/>
          </a:bodyPr>
          <a:lstStyle/>
          <a:p>
            <a:r>
              <a:rPr lang="fr-FR"/>
              <a:t>&lt;-fichier.xsl</a:t>
            </a:r>
          </a:p>
        </p:txBody>
      </p:sp>
      <p:sp>
        <p:nvSpPr>
          <p:cNvPr id="26" name="ZoneTexte 25"/>
          <p:cNvSpPr txBox="1"/>
          <p:nvPr/>
        </p:nvSpPr>
        <p:spPr>
          <a:xfrm rot="19321035">
            <a:off x="6786861" y="2690508"/>
            <a:ext cx="1237326" cy="369332"/>
          </a:xfrm>
          <a:prstGeom prst="rect">
            <a:avLst/>
          </a:prstGeom>
          <a:noFill/>
        </p:spPr>
        <p:txBody>
          <a:bodyPr wrap="none" rtlCol="0">
            <a:spAutoFit/>
          </a:bodyPr>
          <a:lstStyle/>
          <a:p>
            <a:r>
              <a:rPr lang="fr-FR"/>
              <a:t>&lt;-fichier.xsl</a:t>
            </a:r>
          </a:p>
        </p:txBody>
      </p:sp>
      <p:cxnSp>
        <p:nvCxnSpPr>
          <p:cNvPr id="27" name="Connecteur droit avec flèche 26"/>
          <p:cNvCxnSpPr/>
          <p:nvPr/>
        </p:nvCxnSpPr>
        <p:spPr>
          <a:xfrm flipH="1" flipV="1">
            <a:off x="5940152" y="4221088"/>
            <a:ext cx="72008"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rot="15745182">
            <a:off x="5317303" y="4757245"/>
            <a:ext cx="1158779" cy="369332"/>
          </a:xfrm>
          <a:prstGeom prst="rect">
            <a:avLst/>
          </a:prstGeom>
          <a:noFill/>
        </p:spPr>
        <p:txBody>
          <a:bodyPr wrap="none" rtlCol="0">
            <a:spAutoFit/>
          </a:bodyPr>
          <a:lstStyle/>
          <a:p>
            <a:r>
              <a:rPr lang="fr-FR"/>
              <a:t>?fichier.xsl</a:t>
            </a:r>
          </a:p>
        </p:txBody>
      </p:sp>
      <p:cxnSp>
        <p:nvCxnSpPr>
          <p:cNvPr id="29" name="Connecteur droit avec flèche 28"/>
          <p:cNvCxnSpPr/>
          <p:nvPr/>
        </p:nvCxnSpPr>
        <p:spPr>
          <a:xfrm flipV="1">
            <a:off x="6300192" y="2204864"/>
            <a:ext cx="129614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rot="19832381">
            <a:off x="6604130" y="2393934"/>
            <a:ext cx="1158779" cy="369332"/>
          </a:xfrm>
          <a:prstGeom prst="rect">
            <a:avLst/>
          </a:prstGeom>
          <a:noFill/>
        </p:spPr>
        <p:txBody>
          <a:bodyPr wrap="none" rtlCol="0">
            <a:spAutoFit/>
          </a:bodyPr>
          <a:lstStyle/>
          <a:p>
            <a:r>
              <a:rPr lang="fr-FR"/>
              <a:t>?fichier.xsl</a:t>
            </a:r>
          </a:p>
        </p:txBody>
      </p:sp>
      <p:cxnSp>
        <p:nvCxnSpPr>
          <p:cNvPr id="31" name="Connecteur droit avec flèche 30"/>
          <p:cNvCxnSpPr/>
          <p:nvPr/>
        </p:nvCxnSpPr>
        <p:spPr>
          <a:xfrm flipH="1">
            <a:off x="6228184" y="1988840"/>
            <a:ext cx="1296144" cy="57606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Connecteur droit avec flèche 31"/>
          <p:cNvCxnSpPr/>
          <p:nvPr/>
        </p:nvCxnSpPr>
        <p:spPr>
          <a:xfrm>
            <a:off x="6084168" y="4077072"/>
            <a:ext cx="288032" cy="15841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3" name="ZoneTexte 32"/>
          <p:cNvSpPr txBox="1"/>
          <p:nvPr/>
        </p:nvSpPr>
        <p:spPr>
          <a:xfrm rot="15069324">
            <a:off x="4811429" y="4858049"/>
            <a:ext cx="1333250" cy="369332"/>
          </a:xfrm>
          <a:prstGeom prst="rect">
            <a:avLst/>
          </a:prstGeom>
          <a:noFill/>
        </p:spPr>
        <p:txBody>
          <a:bodyPr wrap="none" rtlCol="0">
            <a:spAutoFit/>
          </a:bodyPr>
          <a:lstStyle/>
          <a:p>
            <a:r>
              <a:rPr lang="fr-FR"/>
              <a:t>&lt;-fichier.xml</a:t>
            </a:r>
          </a:p>
        </p:txBody>
      </p:sp>
      <p:sp>
        <p:nvSpPr>
          <p:cNvPr id="34" name="ZoneTexte 33"/>
          <p:cNvSpPr txBox="1"/>
          <p:nvPr/>
        </p:nvSpPr>
        <p:spPr>
          <a:xfrm rot="20024603">
            <a:off x="6252864" y="2139095"/>
            <a:ext cx="1333250" cy="369332"/>
          </a:xfrm>
          <a:prstGeom prst="rect">
            <a:avLst/>
          </a:prstGeom>
          <a:noFill/>
        </p:spPr>
        <p:txBody>
          <a:bodyPr wrap="none" rtlCol="0">
            <a:spAutoFit/>
          </a:bodyPr>
          <a:lstStyle/>
          <a:p>
            <a:r>
              <a:rPr lang="fr-FR" dirty="0"/>
              <a:t>&lt;-fichier.xml</a:t>
            </a:r>
          </a:p>
        </p:txBody>
      </p:sp>
      <p:pic>
        <p:nvPicPr>
          <p:cNvPr id="63" name="Picture 3" descr="C:\Users\itis\Downloads\xsl(1).png"/>
          <p:cNvPicPr>
            <a:picLocks noChangeAspect="1" noChangeArrowheads="1"/>
          </p:cNvPicPr>
          <p:nvPr/>
        </p:nvPicPr>
        <p:blipFill>
          <a:blip r:embed="rId4" cstate="print"/>
          <a:srcRect/>
          <a:stretch>
            <a:fillRect/>
          </a:stretch>
        </p:blipFill>
        <p:spPr bwMode="auto">
          <a:xfrm>
            <a:off x="0" y="1628800"/>
            <a:ext cx="674910" cy="674910"/>
          </a:xfrm>
          <a:prstGeom prst="rect">
            <a:avLst/>
          </a:prstGeom>
          <a:noFill/>
        </p:spPr>
      </p:pic>
      <p:pic>
        <p:nvPicPr>
          <p:cNvPr id="64" name="Picture 4" descr="C:\Users\itis\Downloads\xml.png"/>
          <p:cNvPicPr>
            <a:picLocks noChangeAspect="1" noChangeArrowheads="1"/>
          </p:cNvPicPr>
          <p:nvPr/>
        </p:nvPicPr>
        <p:blipFill>
          <a:blip r:embed="rId5" cstate="print"/>
          <a:srcRect/>
          <a:stretch>
            <a:fillRect/>
          </a:stretch>
        </p:blipFill>
        <p:spPr bwMode="auto">
          <a:xfrm>
            <a:off x="971600" y="1628800"/>
            <a:ext cx="639688" cy="639688"/>
          </a:xfrm>
          <a:prstGeom prst="rect">
            <a:avLst/>
          </a:prstGeom>
          <a:noFill/>
        </p:spPr>
      </p:pic>
      <p:pic>
        <p:nvPicPr>
          <p:cNvPr id="65" name="Picture 4" descr="C:\Users\itis\Downloads\xml.png"/>
          <p:cNvPicPr>
            <a:picLocks noChangeAspect="1" noChangeArrowheads="1"/>
          </p:cNvPicPr>
          <p:nvPr/>
        </p:nvPicPr>
        <p:blipFill>
          <a:blip r:embed="rId5" cstate="print"/>
          <a:srcRect/>
          <a:stretch>
            <a:fillRect/>
          </a:stretch>
        </p:blipFill>
        <p:spPr bwMode="auto">
          <a:xfrm>
            <a:off x="683568" y="2708920"/>
            <a:ext cx="639688" cy="639688"/>
          </a:xfrm>
          <a:prstGeom prst="rect">
            <a:avLst/>
          </a:prstGeom>
          <a:noFill/>
        </p:spPr>
      </p:pic>
      <p:sp>
        <p:nvSpPr>
          <p:cNvPr id="67" name="ZoneTexte 66"/>
          <p:cNvSpPr txBox="1"/>
          <p:nvPr/>
        </p:nvSpPr>
        <p:spPr>
          <a:xfrm>
            <a:off x="683568" y="1700808"/>
            <a:ext cx="360040" cy="523220"/>
          </a:xfrm>
          <a:prstGeom prst="rect">
            <a:avLst/>
          </a:prstGeom>
          <a:noFill/>
        </p:spPr>
        <p:txBody>
          <a:bodyPr wrap="square" rtlCol="0">
            <a:spAutoFit/>
          </a:bodyPr>
          <a:lstStyle/>
          <a:p>
            <a:r>
              <a:rPr lang="fr-FR" sz="2800" b="1"/>
              <a:t>+</a:t>
            </a:r>
          </a:p>
        </p:txBody>
      </p:sp>
      <p:cxnSp>
        <p:nvCxnSpPr>
          <p:cNvPr id="69" name="Connecteur droit 68"/>
          <p:cNvCxnSpPr/>
          <p:nvPr/>
        </p:nvCxnSpPr>
        <p:spPr>
          <a:xfrm flipH="1">
            <a:off x="179512" y="2420888"/>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2" name="Picture 3" descr="C:\Users\itis\Downloads\xsl(1).png"/>
          <p:cNvPicPr>
            <a:picLocks noChangeAspect="1" noChangeArrowheads="1"/>
          </p:cNvPicPr>
          <p:nvPr/>
        </p:nvPicPr>
        <p:blipFill>
          <a:blip r:embed="rId4" cstate="print"/>
          <a:srcRect/>
          <a:stretch>
            <a:fillRect/>
          </a:stretch>
        </p:blipFill>
        <p:spPr bwMode="auto">
          <a:xfrm>
            <a:off x="6552728" y="5445224"/>
            <a:ext cx="674910" cy="674910"/>
          </a:xfrm>
          <a:prstGeom prst="rect">
            <a:avLst/>
          </a:prstGeom>
          <a:noFill/>
        </p:spPr>
      </p:pic>
      <p:pic>
        <p:nvPicPr>
          <p:cNvPr id="73" name="Picture 4" descr="C:\Users\itis\Downloads\xml.png"/>
          <p:cNvPicPr>
            <a:picLocks noChangeAspect="1" noChangeArrowheads="1"/>
          </p:cNvPicPr>
          <p:nvPr/>
        </p:nvPicPr>
        <p:blipFill>
          <a:blip r:embed="rId5" cstate="print"/>
          <a:srcRect/>
          <a:stretch>
            <a:fillRect/>
          </a:stretch>
        </p:blipFill>
        <p:spPr bwMode="auto">
          <a:xfrm>
            <a:off x="7524328" y="5445224"/>
            <a:ext cx="639688" cy="639688"/>
          </a:xfrm>
          <a:prstGeom prst="rect">
            <a:avLst/>
          </a:prstGeom>
          <a:noFill/>
        </p:spPr>
      </p:pic>
      <p:sp>
        <p:nvSpPr>
          <p:cNvPr id="74" name="ZoneTexte 73"/>
          <p:cNvSpPr txBox="1"/>
          <p:nvPr/>
        </p:nvSpPr>
        <p:spPr>
          <a:xfrm>
            <a:off x="7236296" y="5517232"/>
            <a:ext cx="360040" cy="523220"/>
          </a:xfrm>
          <a:prstGeom prst="rect">
            <a:avLst/>
          </a:prstGeom>
          <a:noFill/>
        </p:spPr>
        <p:txBody>
          <a:bodyPr wrap="square" rtlCol="0">
            <a:spAutoFit/>
          </a:bodyPr>
          <a:lstStyle/>
          <a:p>
            <a:r>
              <a:rPr lang="fr-FR" sz="2800" b="1"/>
              <a:t>+</a:t>
            </a:r>
          </a:p>
        </p:txBody>
      </p:sp>
      <p:cxnSp>
        <p:nvCxnSpPr>
          <p:cNvPr id="75" name="Connecteur droit 74"/>
          <p:cNvCxnSpPr/>
          <p:nvPr/>
        </p:nvCxnSpPr>
        <p:spPr>
          <a:xfrm flipH="1">
            <a:off x="6732240" y="6237312"/>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6" name="Picture 4" descr="C:\Users\itis\Downloads\xml.png"/>
          <p:cNvPicPr>
            <a:picLocks noChangeAspect="1" noChangeArrowheads="1"/>
          </p:cNvPicPr>
          <p:nvPr/>
        </p:nvPicPr>
        <p:blipFill>
          <a:blip r:embed="rId5" cstate="print"/>
          <a:srcRect/>
          <a:stretch>
            <a:fillRect/>
          </a:stretch>
        </p:blipFill>
        <p:spPr bwMode="auto">
          <a:xfrm>
            <a:off x="7020272" y="6218312"/>
            <a:ext cx="639688" cy="639688"/>
          </a:xfrm>
          <a:prstGeom prst="rect">
            <a:avLst/>
          </a:prstGeom>
          <a:noFill/>
        </p:spPr>
      </p:pic>
      <p:sp>
        <p:nvSpPr>
          <p:cNvPr id="41" name="ZoneTexte 40"/>
          <p:cNvSpPr txBox="1"/>
          <p:nvPr/>
        </p:nvSpPr>
        <p:spPr>
          <a:xfrm>
            <a:off x="6286512" y="928670"/>
            <a:ext cx="428628" cy="207749"/>
          </a:xfrm>
          <a:prstGeom prst="rect">
            <a:avLst/>
          </a:prstGeom>
          <a:solidFill>
            <a:schemeClr val="bg1"/>
          </a:solidFill>
        </p:spPr>
        <p:txBody>
          <a:bodyPr wrap="square" lIns="0" tIns="0" rIns="0" rtlCol="0">
            <a:spAutoFit/>
          </a:bodyPr>
          <a:lstStyle/>
          <a:p>
            <a:r>
              <a:rPr lang="fr-FR" sz="1050" dirty="0"/>
              <a:t>client</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Visualisation dynamique côté client</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eaLnBrk="1" hangingPunct="1"/>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xsl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xsl</a:t>
            </a:r>
            <a:r>
              <a:rPr lang="fr-FR" dirty="0">
                <a:ea typeface="MS Mincho" pitchFamily="49" charset="-128"/>
              </a:rPr>
              <a:t>) </a:t>
            </a:r>
          </a:p>
          <a:p>
            <a:pPr lvl="2"/>
            <a:endParaRPr lang="fr-FR" dirty="0">
              <a:ea typeface="MS Mincho" pitchFamily="49" charset="-128"/>
            </a:endParaRPr>
          </a:p>
          <a:p>
            <a:pPr lvl="2"/>
            <a:r>
              <a:rPr lang="fr-FR" dirty="0">
                <a:ea typeface="MS Mincho" pitchFamily="49" charset="-128"/>
              </a:rPr>
              <a:t>et on affecte le DOM avec </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172</a:t>
            </a:fld>
            <a:endParaRPr lang="fr-FR"/>
          </a:p>
        </p:txBody>
      </p:sp>
      <p:sp>
        <p:nvSpPr>
          <p:cNvPr id="5" name="ZoneTexte 4"/>
          <p:cNvSpPr txBox="1"/>
          <p:nvPr/>
        </p:nvSpPr>
        <p:spPr>
          <a:xfrm>
            <a:off x="428596" y="2571744"/>
            <a:ext cx="8341603" cy="107721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600" i="1" dirty="0" err="1">
                <a:ea typeface="MS Mincho" pitchFamily="49" charset="-128"/>
              </a:rPr>
              <a:t>xml</a:t>
            </a:r>
            <a:r>
              <a:rPr lang="fr-FR" sz="1600" i="1" dirty="0">
                <a:ea typeface="MS Mincho" pitchFamily="49" charset="-128"/>
              </a:rPr>
              <a:t>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r>
              <a:rPr lang="fr-FR" sz="1600" dirty="0">
                <a:ea typeface="MS Mincho" pitchFamily="49" charset="-128"/>
              </a:rPr>
              <a:t>        // sous MSIE, soit :</a:t>
            </a:r>
            <a:br>
              <a:rPr lang="fr-FR" sz="1600" dirty="0">
                <a:ea typeface="MS Mincho" pitchFamily="49" charset="-128"/>
              </a:rPr>
            </a:br>
            <a:r>
              <a:rPr lang="fr-FR" sz="1600" i="1" dirty="0" err="1">
                <a:ea typeface="MS Mincho" pitchFamily="49" charset="-128"/>
              </a:rPr>
              <a:t>xml</a:t>
            </a:r>
            <a:r>
              <a:rPr lang="fr-FR" sz="1600" i="1" dirty="0">
                <a:ea typeface="MS Mincho" pitchFamily="49" charset="-128"/>
              </a:rPr>
              <a:t> = </a:t>
            </a:r>
            <a:r>
              <a:rPr lang="fr-FR" sz="1600" i="1" dirty="0" err="1">
                <a:ea typeface="MS Mincho" pitchFamily="49" charset="-128"/>
              </a:rPr>
              <a:t>document.implementation.createDocument</a:t>
            </a:r>
            <a:r>
              <a:rPr lang="fr-FR" sz="1600" i="1" dirty="0">
                <a:ea typeface="MS Mincho" pitchFamily="49" charset="-128"/>
              </a:rPr>
              <a:t>('','',</a:t>
            </a:r>
            <a:r>
              <a:rPr lang="fr-FR" sz="1600" b="1" i="1" dirty="0" err="1">
                <a:ea typeface="MS Mincho" pitchFamily="49" charset="-128"/>
              </a:rPr>
              <a:t>null</a:t>
            </a:r>
            <a:r>
              <a:rPr lang="fr-FR" sz="1600" i="1" dirty="0">
                <a:ea typeface="MS Mincho" pitchFamily="49" charset="-128"/>
              </a:rPr>
              <a:t>); </a:t>
            </a:r>
          </a:p>
          <a:p>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p:cNvSpPr/>
          <p:nvPr/>
        </p:nvSpPr>
        <p:spPr>
          <a:xfrm>
            <a:off x="928662" y="4737754"/>
            <a:ext cx="756084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61950" lvl="2">
              <a:buNone/>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a:t>
            </a:r>
            <a:r>
              <a:rPr lang="fr-FR" i="1" dirty="0" err="1">
                <a:ea typeface="MS Mincho" pitchFamily="49" charset="-128"/>
              </a:rPr>
              <a:t>xml</a:t>
            </a:r>
            <a:r>
              <a:rPr lang="fr-FR" i="1" dirty="0">
                <a:ea typeface="MS Mincho" pitchFamily="49" charset="-128"/>
              </a:rPr>
              <a:t>, documen</a:t>
            </a:r>
            <a:r>
              <a:rPr lang="fr-FR" dirty="0">
                <a:ea typeface="MS Mincho" pitchFamily="49" charset="-128"/>
              </a:rPr>
              <a:t>t); //et… </a:t>
            </a:r>
          </a:p>
          <a:p>
            <a:pPr marL="361950" lvl="2">
              <a:buNone/>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a:bodyPr>
          <a:lstStyle/>
          <a:p>
            <a:pPr eaLnBrk="1" hangingPunct="1"/>
            <a:r>
              <a:rPr lang="fr-FR" dirty="0" err="1">
                <a:ea typeface="MS Mincho" pitchFamily="49" charset="-128"/>
              </a:rPr>
              <a:t>Xsltjs</a:t>
            </a:r>
            <a:r>
              <a:rPr lang="fr-FR" dirty="0">
                <a:ea typeface="MS Mincho" pitchFamily="49" charset="-128"/>
              </a:rPr>
              <a:t> (avec ou sans jQuery)</a:t>
            </a:r>
          </a:p>
          <a:p>
            <a:pPr lvl="1"/>
            <a:r>
              <a:rPr lang="fr-FR" dirty="0">
                <a:ea typeface="MS Mincho" pitchFamily="49" charset="-128"/>
              </a:rPr>
              <a:t>Facile a intégrer, java</a:t>
            </a:r>
          </a:p>
          <a:p>
            <a:pPr lvl="1" eaLnBrk="1" hangingPunct="1"/>
            <a:r>
              <a:rPr lang="fr-FR" dirty="0">
                <a:ea typeface="MS Mincho" pitchFamily="49" charset="-128"/>
              </a:rPr>
              <a:t>Transformation dans le navigateur</a:t>
            </a:r>
          </a:p>
          <a:p>
            <a:pPr lvl="1" eaLnBrk="1" hangingPunct="1"/>
            <a:r>
              <a:rPr lang="fr-FR" dirty="0">
                <a:ea typeface="MS Mincho" pitchFamily="49" charset="-128"/>
              </a:rPr>
              <a:t>Prise en charge :</a:t>
            </a:r>
          </a:p>
          <a:p>
            <a:pPr lvl="2"/>
            <a:r>
              <a:rPr lang="en-US" dirty="0"/>
              <a:t>Mozilla 0.9.4+, Ms IE 5+(6+ </a:t>
            </a:r>
            <a:r>
              <a:rPr lang="en-US" dirty="0" err="1"/>
              <a:t>si</a:t>
            </a:r>
            <a:r>
              <a:rPr lang="en-US" dirty="0"/>
              <a:t> </a:t>
            </a:r>
            <a:r>
              <a:rPr lang="en-US" dirty="0" err="1"/>
              <a:t>jQuery</a:t>
            </a:r>
            <a:r>
              <a:rPr lang="en-US" dirty="0"/>
              <a:t> </a:t>
            </a:r>
            <a:r>
              <a:rPr lang="en-US" dirty="0" err="1"/>
              <a:t>plugin</a:t>
            </a:r>
            <a:r>
              <a:rPr lang="en-US" dirty="0"/>
              <a:t>), Opera 9+, Safari 3+</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173</a:t>
            </a:fld>
            <a:endParaRPr lang="fr-FR"/>
          </a:p>
        </p:txBody>
      </p:sp>
      <p:sp>
        <p:nvSpPr>
          <p:cNvPr id="2049" name="Rectangle 1"/>
          <p:cNvSpPr>
            <a:spLocks noChangeArrowheads="1"/>
          </p:cNvSpPr>
          <p:nvPr/>
        </p:nvSpPr>
        <p:spPr bwMode="auto">
          <a:xfrm>
            <a:off x="1331640" y="4143380"/>
            <a:ext cx="6732240" cy="250316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2539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200" b="1" i="0" u="sng" strike="noStrike" cap="none" normalizeH="0" baseline="0" dirty="0">
              <a:ln>
                <a:noFill/>
              </a:ln>
              <a:solidFill>
                <a:srgbClr val="666600"/>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1" i="0" u="sng" strike="noStrike" cap="none" normalizeH="0" baseline="0" dirty="0">
                <a:ln>
                  <a:noFill/>
                </a:ln>
                <a:solidFill>
                  <a:srgbClr val="666600"/>
                </a:solidFill>
                <a:effectLst/>
                <a:latin typeface="+mn-lt"/>
                <a:cs typeface="Arial" pitchFamily="34" charset="0"/>
              </a:rPr>
              <a:t>Code html / jQuery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solidFill>
                <a:srgbClr val="666600"/>
              </a:solidFill>
              <a:latin typeface="mono-space"/>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rgbClr val="666600"/>
                </a:solidFill>
                <a:effectLst/>
                <a:latin typeface="mono-space"/>
                <a:cs typeface="Arial" pitchFamily="34" charset="0"/>
              </a:rPr>
              <a:t>  &lt;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id</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transformResult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type</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text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javascript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1" i="0" u="none" strike="noStrike" cap="none" normalizeH="0" baseline="0" dirty="0" err="1">
                <a:ln>
                  <a:noFill/>
                </a:ln>
                <a:solidFill>
                  <a:srgbClr val="7F0055"/>
                </a:solidFill>
                <a:effectLst/>
                <a:latin typeface="mono-space"/>
                <a:cs typeface="Arial" pitchFamily="34" charset="0"/>
              </a:rPr>
              <a:t>function</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err="1">
                <a:ln>
                  <a:noFill/>
                </a:ln>
                <a:solidFill>
                  <a:srgbClr val="2A00FF"/>
                </a:solidFill>
                <a:effectLst/>
                <a:latin typeface="mono-space"/>
                <a:cs typeface="Arial" pitchFamily="34" charset="0"/>
              </a:rPr>
              <a:t>transformResult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err="1">
                <a:ln>
                  <a:noFill/>
                </a:ln>
                <a:solidFill>
                  <a:srgbClr val="000000"/>
                </a:solidFill>
                <a:effectLst/>
                <a:latin typeface="mono-space"/>
                <a:cs typeface="Arial" pitchFamily="34" charset="0"/>
              </a:rPr>
              <a:t>xslt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"document.xml"</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2A00FF"/>
                </a:solidFill>
                <a:effectLst/>
                <a:latin typeface="mono-space"/>
                <a:cs typeface="Arial" pitchFamily="34" charset="0"/>
              </a:rPr>
              <a:t>"document.xsl"</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666600"/>
                </a:solidFill>
                <a:effectLst/>
                <a:latin typeface="mono-space"/>
                <a:cs typeface="Arial" pitchFamily="34" charset="0"/>
              </a:rPr>
              <a:t>&gt;</a:t>
            </a:r>
            <a:r>
              <a:rPr kumimoji="0" lang="fr-FR" sz="1400" b="0" i="0" u="none" strike="noStrike" cap="none" normalizeH="0" baseline="0" dirty="0">
                <a:ln>
                  <a:noFill/>
                </a:ln>
                <a:solidFill>
                  <a:schemeClr val="tx1"/>
                </a:solidFill>
                <a:effectLst/>
                <a:latin typeface="Arial" pitchFamily="34" charset="0"/>
                <a:cs typeface="Arial" pitchFamily="34" charset="0"/>
              </a:rPr>
              <a:t> </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serveur</a:t>
            </a:r>
          </a:p>
        </p:txBody>
      </p:sp>
      <p:sp>
        <p:nvSpPr>
          <p:cNvPr id="154628"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Visualisation dynamique côté serveur</a:t>
            </a: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a:t>
            </a:r>
            <a:r>
              <a:rPr lang="fr-FR" dirty="0" err="1"/>
              <a:t>xml</a:t>
            </a:r>
            <a:r>
              <a:rPr lang="fr-FR" dirty="0"/>
              <a:t>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a:t>
            </a:r>
            <a:r>
              <a:rPr lang="fr-FR" dirty="0" err="1"/>
              <a:t>xml</a:t>
            </a:r>
            <a:r>
              <a:rPr lang="fr-FR" dirty="0"/>
              <a:t> et </a:t>
            </a:r>
            <a:r>
              <a:rPr lang="fr-FR" dirty="0" err="1"/>
              <a:t>xsl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174</a:t>
            </a:fld>
            <a:endParaRPr lang="fr-F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Excel</a:t>
            </a:r>
          </a:p>
        </p:txBody>
      </p:sp>
      <p:sp>
        <p:nvSpPr>
          <p:cNvPr id="154628"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Visualisation dynamique à l'ouverture d'un flux </a:t>
            </a:r>
            <a:r>
              <a:rPr lang="fr-FR" dirty="0" err="1">
                <a:ea typeface="MS Mincho" pitchFamily="49" charset="-128"/>
              </a:rPr>
              <a:t>xml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une </a:t>
            </a:r>
            <a:r>
              <a:rPr lang="fr-FR" b="1" dirty="0" err="1">
                <a:ea typeface="MS Mincho" pitchFamily="49" charset="-128"/>
              </a:rPr>
              <a:t>processing</a:t>
            </a:r>
            <a:r>
              <a:rPr lang="fr-FR" b="1" dirty="0">
                <a:ea typeface="MS Mincho" pitchFamily="49" charset="-128"/>
              </a:rPr>
              <a:t>-instruction</a:t>
            </a:r>
            <a:r>
              <a:rPr lang="fr-FR" dirty="0">
                <a:ea typeface="MS Mincho" pitchFamily="49" charset="-128"/>
              </a:rPr>
              <a:t> </a:t>
            </a:r>
            <a:r>
              <a:rPr lang="fr-FR" dirty="0" err="1">
                <a:ea typeface="MS Mincho" pitchFamily="49" charset="-128"/>
              </a:rPr>
              <a:t>stylesheet</a:t>
            </a: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Le fichier généré par le </a:t>
            </a:r>
            <a:r>
              <a:rPr lang="fr-FR" dirty="0" err="1">
                <a:ea typeface="MS Mincho" pitchFamily="49" charset="-128"/>
              </a:rPr>
              <a:t>xsl</a:t>
            </a:r>
            <a:r>
              <a:rPr lang="fr-FR" dirty="0">
                <a:ea typeface="MS Mincho" pitchFamily="49" charset="-128"/>
              </a:rPr>
              <a:t> devra être sous la forme </a:t>
            </a:r>
          </a:p>
          <a:p>
            <a:pPr lvl="1">
              <a:buNone/>
            </a:pPr>
            <a:r>
              <a:rPr lang="fr-FR" dirty="0">
                <a:ea typeface="MS Mincho" pitchFamily="49" charset="-128"/>
              </a:rPr>
              <a:t>		</a:t>
            </a:r>
            <a:r>
              <a:rPr lang="fr-FR" b="1" dirty="0">
                <a:ea typeface="MS Mincho" pitchFamily="49" charset="-128"/>
              </a:rPr>
              <a:t>"feuille de calcul </a:t>
            </a:r>
            <a:r>
              <a:rPr lang="fr-FR" b="1" dirty="0" err="1">
                <a:ea typeface="MS Mincho" pitchFamily="49" charset="-128"/>
              </a:rPr>
              <a:t>excel</a:t>
            </a:r>
            <a:r>
              <a:rPr lang="fr-FR" b="1" dirty="0">
                <a:ea typeface="MS Mincho" pitchFamily="49" charset="-128"/>
              </a:rPr>
              <a:t> 2003 </a:t>
            </a:r>
            <a:r>
              <a:rPr lang="fr-FR" b="1" dirty="0" err="1">
                <a:ea typeface="MS Mincho" pitchFamily="49" charset="-128"/>
              </a:rPr>
              <a:t>xml</a:t>
            </a:r>
            <a:r>
              <a:rPr lang="fr-FR" b="1"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La moulinette </a:t>
            </a:r>
            <a:r>
              <a:rPr lang="fr-FR" dirty="0" err="1">
                <a:ea typeface="MS Mincho" pitchFamily="49" charset="-128"/>
              </a:rPr>
              <a:t>xsl</a:t>
            </a:r>
            <a:r>
              <a:rPr lang="fr-FR" dirty="0">
                <a:ea typeface="MS Mincho" pitchFamily="49" charset="-128"/>
              </a:rPr>
              <a:t> sera automatiquement fais à l'ouverture</a:t>
            </a:r>
          </a:p>
          <a:p>
            <a:pPr lvl="1" eaLnBrk="1" hangingPunct="1"/>
            <a:endParaRPr lang="fr-FR" b="1" i="1" dirty="0">
              <a:ea typeface="MS Mincho" pitchFamily="49" charset="-128"/>
            </a:endParaRPr>
          </a:p>
          <a:p>
            <a:pPr lvl="1" eaLnBrk="1" hangingPunct="1">
              <a:buNone/>
            </a:pPr>
            <a:r>
              <a:rPr lang="fr-FR" b="1" i="1"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175</a:t>
            </a:fld>
            <a:endParaRPr lang="fr-FR"/>
          </a:p>
        </p:txBody>
      </p:sp>
      <p:sp>
        <p:nvSpPr>
          <p:cNvPr id="8" name="Espace réservé du contenu 7"/>
          <p:cNvSpPr>
            <a:spLocks noGrp="1"/>
          </p:cNvSpPr>
          <p:nvPr>
            <p:ph sz="quarter" idx="14"/>
          </p:nvPr>
        </p:nvSpPr>
        <p:spPr/>
        <p:txBody>
          <a:bodyPr/>
          <a:lstStyle/>
          <a:p>
            <a:pPr>
              <a:buNone/>
            </a:pPr>
            <a:r>
              <a:rPr lang="fr-FR" dirty="0"/>
              <a:t>format </a:t>
            </a:r>
            <a:r>
              <a:rPr lang="fr-FR" dirty="0" err="1"/>
              <a:t>xml</a:t>
            </a:r>
            <a:r>
              <a:rPr lang="fr-FR" dirty="0"/>
              <a:t> disponible dans</a:t>
            </a:r>
          </a:p>
          <a:p>
            <a:pPr>
              <a:buNone/>
            </a:pPr>
            <a:r>
              <a:rPr lang="fr-FR" dirty="0"/>
              <a:t>enregistrez-sous dans </a:t>
            </a:r>
            <a:r>
              <a:rPr lang="fr-FR" dirty="0" err="1"/>
              <a:t>excel</a:t>
            </a:r>
            <a:r>
              <a:rPr lang="fr-FR" baseline="0" dirty="0"/>
              <a:t> </a:t>
            </a:r>
            <a:endParaRPr lang="fr-FR" dirty="0"/>
          </a:p>
        </p:txBody>
      </p:sp>
      <p:sp>
        <p:nvSpPr>
          <p:cNvPr id="5" name="Rectangle 4"/>
          <p:cNvSpPr/>
          <p:nvPr/>
        </p:nvSpPr>
        <p:spPr>
          <a:xfrm rot="10800000" flipV="1">
            <a:off x="428596" y="3000371"/>
            <a:ext cx="4786346" cy="571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b="1" dirty="0">
                <a:solidFill>
                  <a:schemeClr val="accent3">
                    <a:lumMod val="50000"/>
                  </a:schemeClr>
                </a:solidFill>
              </a:rPr>
              <a:t>&lt;</a:t>
            </a:r>
            <a:r>
              <a:rPr lang="fr-FR" b="1" dirty="0" err="1">
                <a:solidFill>
                  <a:schemeClr val="accent3">
                    <a:lumMod val="50000"/>
                  </a:schemeClr>
                </a:solidFill>
              </a:rPr>
              <a:t>xml</a:t>
            </a:r>
            <a:r>
              <a:rPr lang="fr-FR" b="1" dirty="0">
                <a:solidFill>
                  <a:schemeClr val="accent3">
                    <a:lumMod val="50000"/>
                  </a:schemeClr>
                </a:solidFill>
              </a:rPr>
              <a:t>-</a:t>
            </a:r>
            <a:r>
              <a:rPr lang="fr-FR" b="1" dirty="0" err="1">
                <a:solidFill>
                  <a:schemeClr val="accent3">
                    <a:lumMod val="50000"/>
                  </a:schemeClr>
                </a:solidFill>
              </a:rPr>
              <a:t>stylesheet</a:t>
            </a:r>
            <a:r>
              <a:rPr lang="fr-FR" b="1" dirty="0">
                <a:solidFill>
                  <a:schemeClr val="accent3">
                    <a:lumMod val="50000"/>
                  </a:schemeClr>
                </a:solidFill>
              </a:rPr>
              <a:t> type="</a:t>
            </a:r>
            <a:r>
              <a:rPr lang="fr-FR" b="1" dirty="0" err="1">
                <a:solidFill>
                  <a:schemeClr val="accent3">
                    <a:lumMod val="50000"/>
                  </a:schemeClr>
                </a:solidFill>
              </a:rPr>
              <a:t>text</a:t>
            </a:r>
            <a:r>
              <a:rPr lang="fr-FR" b="1" dirty="0">
                <a:solidFill>
                  <a:schemeClr val="accent3">
                    <a:lumMod val="50000"/>
                  </a:schemeClr>
                </a:solidFill>
              </a:rPr>
              <a:t>/</a:t>
            </a:r>
            <a:r>
              <a:rPr lang="fr-FR" b="1" dirty="0" err="1">
                <a:solidFill>
                  <a:schemeClr val="accent3">
                    <a:lumMod val="50000"/>
                  </a:schemeClr>
                </a:solidFill>
              </a:rPr>
              <a:t>xsl</a:t>
            </a:r>
            <a:r>
              <a:rPr lang="fr-FR" b="1" dirty="0">
                <a:solidFill>
                  <a:schemeClr val="accent3">
                    <a:lumMod val="50000"/>
                  </a:schemeClr>
                </a:solidFill>
              </a:rPr>
              <a:t>" </a:t>
            </a:r>
            <a:r>
              <a:rPr lang="fr-FR" b="1" dirty="0" err="1">
                <a:solidFill>
                  <a:schemeClr val="accent3">
                    <a:lumMod val="50000"/>
                  </a:schemeClr>
                </a:solidFill>
              </a:rPr>
              <a:t>href</a:t>
            </a:r>
            <a:r>
              <a:rPr lang="fr-FR" b="1" dirty="0">
                <a:solidFill>
                  <a:schemeClr val="accent3">
                    <a:lumMod val="50000"/>
                  </a:schemeClr>
                </a:solidFill>
              </a:rPr>
              <a:t>="URIfichierXSL.xsl"?&gt;</a:t>
            </a:r>
          </a:p>
        </p:txBody>
      </p:sp>
      <p:pic>
        <p:nvPicPr>
          <p:cNvPr id="36866" name="Picture 2"/>
          <p:cNvPicPr>
            <a:picLocks noChangeAspect="1" noChangeArrowheads="1"/>
          </p:cNvPicPr>
          <p:nvPr/>
        </p:nvPicPr>
        <p:blipFill>
          <a:blip r:embed="rId3"/>
          <a:srcRect/>
          <a:stretch>
            <a:fillRect/>
          </a:stretch>
        </p:blipFill>
        <p:spPr bwMode="auto">
          <a:xfrm>
            <a:off x="5724340" y="2357430"/>
            <a:ext cx="2824611" cy="2305048"/>
          </a:xfrm>
          <a:prstGeom prst="rect">
            <a:avLst/>
          </a:prstGeom>
          <a:noFill/>
          <a:ln w="9525">
            <a:noFill/>
            <a:miter lim="800000"/>
            <a:headEnd/>
            <a:tailEnd/>
          </a:ln>
          <a:effectLst/>
          <a:scene3d>
            <a:camera prst="orthographicFront">
              <a:rot lat="0" lon="0" rev="21420000"/>
            </a:camera>
            <a:lightRig rig="threePt" dir="t"/>
          </a:scene3d>
        </p:spPr>
      </p:pic>
      <p:cxnSp>
        <p:nvCxnSpPr>
          <p:cNvPr id="10" name="Connecteur droit avec flèche 9"/>
          <p:cNvCxnSpPr/>
          <p:nvPr/>
        </p:nvCxnSpPr>
        <p:spPr>
          <a:xfrm rot="5400000" flipH="1" flipV="1">
            <a:off x="4929190" y="3071810"/>
            <a:ext cx="1428760" cy="14287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XML</a:t>
            </a:r>
            <a:br>
              <a:rPr lang="fr-FR" dirty="0"/>
            </a:br>
            <a:r>
              <a:rPr lang="fr-FR" dirty="0"/>
              <a:t>Côté Appli</a:t>
            </a:r>
          </a:p>
        </p:txBody>
      </p:sp>
      <p:sp>
        <p:nvSpPr>
          <p:cNvPr id="3" name="Espace réservé du contenu 2"/>
          <p:cNvSpPr>
            <a:spLocks noGrp="1"/>
          </p:cNvSpPr>
          <p:nvPr>
            <p:ph idx="1"/>
          </p:nvPr>
        </p:nvSpPr>
        <p:spPr/>
        <p:txBody>
          <a:bodyPr>
            <a:normAutofit/>
          </a:bodyPr>
          <a:lstStyle/>
          <a:p>
            <a:r>
              <a:rPr lang="fr-FR" dirty="0"/>
              <a:t>Dans tous les langage il existe un outil de transformation </a:t>
            </a:r>
            <a:r>
              <a:rPr lang="fr-FR" dirty="0" err="1"/>
              <a:t>xsl</a:t>
            </a:r>
            <a:r>
              <a:rPr lang="fr-FR" dirty="0"/>
              <a:t> open et ou payant</a:t>
            </a:r>
          </a:p>
          <a:p>
            <a:pPr lvl="1"/>
            <a:r>
              <a:rPr lang="fr-FR" dirty="0" err="1"/>
              <a:t>php</a:t>
            </a:r>
            <a:endParaRPr lang="fr-FR" dirty="0"/>
          </a:p>
          <a:p>
            <a:pPr lvl="3"/>
            <a:r>
              <a:rPr lang="fr-FR" dirty="0">
                <a:sym typeface="Wingdings" pitchFamily="2" charset="2"/>
                <a:hlinkClick r:id="rId3"/>
              </a:rPr>
              <a:t>exemple de code </a:t>
            </a:r>
            <a:r>
              <a:rPr lang="fr-FR" dirty="0">
                <a:sym typeface="Wingdings" pitchFamily="2" charset="2"/>
              </a:rPr>
              <a:t></a:t>
            </a:r>
            <a:endParaRPr lang="fr-FR" dirty="0"/>
          </a:p>
          <a:p>
            <a:pPr lvl="1"/>
            <a:r>
              <a:rPr lang="fr-FR" dirty="0"/>
              <a:t>c</a:t>
            </a:r>
          </a:p>
          <a:p>
            <a:pPr lvl="2"/>
            <a:r>
              <a:rPr lang="fr-FR" dirty="0" err="1"/>
              <a:t>include</a:t>
            </a:r>
            <a:r>
              <a:rPr lang="fr-FR" dirty="0"/>
              <a:t> libxml2 &amp; </a:t>
            </a:r>
            <a:r>
              <a:rPr lang="fr-FR" dirty="0" err="1">
                <a:hlinkClick r:id="rId4"/>
              </a:rPr>
              <a:t>libxslt</a:t>
            </a:r>
            <a:endParaRPr lang="fr-FR" dirty="0"/>
          </a:p>
          <a:p>
            <a:pPr lvl="1"/>
            <a:r>
              <a:rPr lang="fr-FR" dirty="0"/>
              <a:t>c#</a:t>
            </a:r>
          </a:p>
          <a:p>
            <a:pPr lvl="2"/>
            <a:r>
              <a:rPr lang="fr-FR" dirty="0" err="1">
                <a:hlinkClick r:id="rId5"/>
              </a:rPr>
              <a:t>using</a:t>
            </a:r>
            <a:r>
              <a:rPr lang="fr-FR" dirty="0">
                <a:hlinkClick r:id="rId5"/>
              </a:rPr>
              <a:t> </a:t>
            </a:r>
            <a:r>
              <a:rPr lang="fr-FR" dirty="0" err="1">
                <a:hlinkClick r:id="rId5"/>
              </a:rPr>
              <a:t>System.Xml.Xsl</a:t>
            </a:r>
            <a:r>
              <a:rPr lang="fr-FR" dirty="0"/>
              <a:t>;</a:t>
            </a:r>
          </a:p>
          <a:p>
            <a:pPr lvl="1"/>
            <a:r>
              <a:rPr lang="fr-FR" dirty="0"/>
              <a:t>apache </a:t>
            </a:r>
            <a:r>
              <a:rPr lang="fr-FR" dirty="0" err="1"/>
              <a:t>ant</a:t>
            </a:r>
            <a:r>
              <a:rPr lang="fr-FR" dirty="0"/>
              <a:t>, java , </a:t>
            </a:r>
          </a:p>
          <a:p>
            <a:pPr lvl="1">
              <a:buNone/>
            </a:pPr>
            <a:r>
              <a:rPr lang="fr-FR" dirty="0" err="1"/>
              <a:t>google</a:t>
            </a:r>
            <a:r>
              <a:rPr lang="fr-FR" dirty="0"/>
              <a:t> go, vb.net, …</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176</a:t>
            </a:fld>
            <a:endParaRPr lang="fr-FR"/>
          </a:p>
        </p:txBody>
      </p:sp>
      <p:sp>
        <p:nvSpPr>
          <p:cNvPr id="5" name="Rectangle 4"/>
          <p:cNvSpPr/>
          <p:nvPr/>
        </p:nvSpPr>
        <p:spPr>
          <a:xfrm>
            <a:off x="4714876" y="2214554"/>
            <a:ext cx="4000528" cy="37862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php</a:t>
            </a:r>
            <a:br>
              <a:rPr lang="fr-FR" dirty="0"/>
            </a:br>
            <a:r>
              <a:rPr lang="fr-FR" dirty="0"/>
              <a:t>      // </a:t>
            </a:r>
            <a:r>
              <a:rPr lang="fr-FR" dirty="0" err="1"/>
              <a:t>CHargement</a:t>
            </a:r>
            <a:r>
              <a:rPr lang="fr-FR" dirty="0"/>
              <a:t> du source XML</a:t>
            </a:r>
            <a:br>
              <a:rPr lang="fr-FR" dirty="0"/>
            </a:br>
            <a:r>
              <a:rPr lang="fr-FR" dirty="0"/>
              <a:t>      $</a:t>
            </a:r>
            <a:r>
              <a:rPr lang="fr-FR" dirty="0" err="1"/>
              <a:t>xml</a:t>
            </a:r>
            <a:r>
              <a:rPr lang="fr-FR" dirty="0"/>
              <a:t> = new </a:t>
            </a:r>
            <a:r>
              <a:rPr lang="fr-FR" dirty="0" err="1"/>
              <a:t>DOMDocument</a:t>
            </a:r>
            <a:r>
              <a:rPr lang="fr-FR" dirty="0"/>
              <a:t>;</a:t>
            </a:r>
            <a:br>
              <a:rPr lang="fr-FR" dirty="0"/>
            </a:br>
            <a:r>
              <a:rPr lang="fr-FR" dirty="0"/>
              <a:t>      $</a:t>
            </a:r>
            <a:r>
              <a:rPr lang="fr-FR" dirty="0" err="1"/>
              <a:t>xml</a:t>
            </a:r>
            <a:r>
              <a:rPr lang="fr-FR" dirty="0"/>
              <a:t>-&gt;</a:t>
            </a:r>
            <a:r>
              <a:rPr lang="fr-FR" dirty="0" err="1"/>
              <a:t>load</a:t>
            </a:r>
            <a:r>
              <a:rPr lang="fr-FR" dirty="0"/>
              <a:t>('collection.xml');</a:t>
            </a:r>
            <a:br>
              <a:rPr lang="fr-FR" dirty="0"/>
            </a:br>
            <a:br>
              <a:rPr lang="fr-FR" dirty="0"/>
            </a:br>
            <a:r>
              <a:rPr lang="fr-FR" dirty="0"/>
              <a:t>      $</a:t>
            </a:r>
            <a:r>
              <a:rPr lang="fr-FR" dirty="0" err="1"/>
              <a:t>xsl</a:t>
            </a:r>
            <a:r>
              <a:rPr lang="fr-FR" dirty="0"/>
              <a:t> = new </a:t>
            </a:r>
            <a:r>
              <a:rPr lang="fr-FR" dirty="0" err="1"/>
              <a:t>DOMDocument</a:t>
            </a:r>
            <a:r>
              <a:rPr lang="fr-FR" dirty="0"/>
              <a:t>;</a:t>
            </a:r>
            <a:br>
              <a:rPr lang="fr-FR" dirty="0"/>
            </a:br>
            <a:r>
              <a:rPr lang="fr-FR" dirty="0"/>
              <a:t>      $</a:t>
            </a:r>
            <a:r>
              <a:rPr lang="fr-FR" dirty="0" err="1"/>
              <a:t>xsl</a:t>
            </a:r>
            <a:r>
              <a:rPr lang="fr-FR" dirty="0"/>
              <a:t>-&gt;</a:t>
            </a:r>
            <a:r>
              <a:rPr lang="fr-FR" dirty="0" err="1"/>
              <a:t>load</a:t>
            </a:r>
            <a:r>
              <a:rPr lang="fr-FR" dirty="0"/>
              <a:t>('collection.xsl');</a:t>
            </a:r>
            <a:br>
              <a:rPr lang="fr-FR" dirty="0"/>
            </a:br>
            <a:br>
              <a:rPr lang="fr-FR" dirty="0"/>
            </a:br>
            <a:r>
              <a:rPr lang="fr-FR" dirty="0"/>
              <a:t>      // Configuration du transformateur</a:t>
            </a:r>
            <a:br>
              <a:rPr lang="fr-FR" dirty="0"/>
            </a:br>
            <a:r>
              <a:rPr lang="fr-FR" dirty="0"/>
              <a:t>      $proc = new </a:t>
            </a:r>
            <a:r>
              <a:rPr lang="fr-FR" dirty="0" err="1"/>
              <a:t>XSLTProcessor</a:t>
            </a:r>
            <a:r>
              <a:rPr lang="fr-FR" dirty="0"/>
              <a:t>;</a:t>
            </a:r>
            <a:br>
              <a:rPr lang="fr-FR" dirty="0"/>
            </a:br>
            <a:r>
              <a:rPr lang="fr-FR" dirty="0"/>
              <a:t>      $proc-&gt;</a:t>
            </a:r>
            <a:r>
              <a:rPr lang="fr-FR" dirty="0" err="1"/>
              <a:t>importStyleSheet</a:t>
            </a:r>
            <a:r>
              <a:rPr lang="fr-FR" dirty="0"/>
              <a:t>($</a:t>
            </a:r>
            <a:r>
              <a:rPr lang="fr-FR" dirty="0" err="1"/>
              <a:t>xsl</a:t>
            </a:r>
            <a:r>
              <a:rPr lang="fr-FR" dirty="0"/>
              <a:t>); </a:t>
            </a:r>
          </a:p>
          <a:p>
            <a:r>
              <a:rPr lang="fr-FR" dirty="0"/>
              <a:t>      // attachement des règles </a:t>
            </a:r>
            <a:r>
              <a:rPr lang="fr-FR" dirty="0" err="1"/>
              <a:t>xsl</a:t>
            </a:r>
            <a:br>
              <a:rPr lang="fr-FR" dirty="0"/>
            </a:br>
            <a:r>
              <a:rPr lang="fr-FR" dirty="0"/>
              <a:t>       </a:t>
            </a:r>
            <a:r>
              <a:rPr lang="fr-FR" dirty="0" err="1"/>
              <a:t>echo</a:t>
            </a:r>
            <a:r>
              <a:rPr lang="fr-FR" dirty="0"/>
              <a:t> $proc-&gt;</a:t>
            </a:r>
            <a:r>
              <a:rPr lang="fr-FR" dirty="0" err="1"/>
              <a:t>transformToXML</a:t>
            </a:r>
            <a:r>
              <a:rPr lang="fr-FR" dirty="0"/>
              <a:t>($</a:t>
            </a:r>
            <a:r>
              <a:rPr lang="fr-FR" dirty="0" err="1"/>
              <a:t>xml</a:t>
            </a:r>
            <a:r>
              <a:rPr lang="fr-FR" dirty="0"/>
              <a:t>);</a:t>
            </a:r>
            <a:br>
              <a:rPr lang="fr-FR" dirty="0"/>
            </a:br>
            <a:r>
              <a:rPr lang="fr-FR" dirty="0"/>
              <a:t>?&gt;</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Apache </a:t>
            </a:r>
            <a:r>
              <a:rPr lang="fr-FR" dirty="0" err="1"/>
              <a:t>ant</a:t>
            </a:r>
            <a:endParaRPr lang="fr-FR" dirty="0"/>
          </a:p>
        </p:txBody>
      </p:sp>
      <p:sp>
        <p:nvSpPr>
          <p:cNvPr id="3" name="Espace réservé du contenu 2"/>
          <p:cNvSpPr>
            <a:spLocks noGrp="1"/>
          </p:cNvSpPr>
          <p:nvPr>
            <p:ph idx="1"/>
          </p:nvPr>
        </p:nvSpPr>
        <p:spPr/>
        <p:txBody>
          <a:bodyPr/>
          <a:lstStyle/>
          <a:p>
            <a:r>
              <a:rPr lang="fr-FR" dirty="0"/>
              <a:t>Installer </a:t>
            </a:r>
            <a:r>
              <a:rPr lang="fr-FR" dirty="0" err="1"/>
              <a:t>Ant</a:t>
            </a:r>
            <a:r>
              <a:rPr lang="fr-FR" dirty="0"/>
              <a:t> </a:t>
            </a:r>
          </a:p>
          <a:p>
            <a:pPr lvl="2"/>
            <a:r>
              <a:rPr lang="fr-FR" dirty="0"/>
              <a:t>Extraction du zip </a:t>
            </a:r>
            <a:r>
              <a:rPr lang="fr-FR" dirty="0">
                <a:hlinkClick r:id="rId3"/>
              </a:rPr>
              <a:t>disponible ici</a:t>
            </a:r>
            <a:endParaRPr lang="fr-FR" dirty="0"/>
          </a:p>
          <a:p>
            <a:pPr lvl="2"/>
            <a:endParaRPr lang="fr-FR" dirty="0"/>
          </a:p>
          <a:p>
            <a:pPr lvl="2"/>
            <a:r>
              <a:rPr lang="fr-FR" dirty="0"/>
              <a:t>Définition des variables d’environnement : </a:t>
            </a:r>
          </a:p>
          <a:p>
            <a:pPr lvl="3"/>
            <a:r>
              <a:rPr lang="fr-FR" dirty="0"/>
              <a:t>%ANT_HOME% </a:t>
            </a:r>
          </a:p>
          <a:p>
            <a:pPr lvl="3"/>
            <a:r>
              <a:rPr lang="fr-FR" dirty="0" err="1"/>
              <a:t>path</a:t>
            </a:r>
            <a:r>
              <a:rPr lang="fr-FR" dirty="0"/>
              <a:t> =%ANT_HOME%\</a:t>
            </a:r>
            <a:r>
              <a:rPr lang="fr-FR" dirty="0" err="1"/>
              <a:t>bin</a:t>
            </a:r>
            <a:r>
              <a:rPr lang="fr-FR" dirty="0"/>
              <a:t> </a:t>
            </a:r>
          </a:p>
          <a:p>
            <a:pPr lvl="2"/>
            <a:endParaRPr lang="fr-FR" dirty="0"/>
          </a:p>
          <a:p>
            <a:pPr lvl="2"/>
            <a:r>
              <a:rPr lang="fr-FR" dirty="0" err="1"/>
              <a:t>Jdk</a:t>
            </a:r>
            <a:r>
              <a:rPr lang="fr-FR" dirty="0"/>
              <a:t> 1.8 pour la </a:t>
            </a:r>
            <a:r>
              <a:rPr lang="fr-FR" dirty="0" err="1"/>
              <a:t>derniere</a:t>
            </a:r>
            <a:r>
              <a:rPr lang="fr-FR" dirty="0"/>
              <a:t> version</a:t>
            </a:r>
          </a:p>
          <a:p>
            <a:pPr lvl="2"/>
            <a:endParaRPr lang="fr-FR" dirty="0"/>
          </a:p>
          <a:p>
            <a:pPr lvl="2"/>
            <a:endParaRPr lang="fr-FR"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simple </a:t>
            </a:r>
            <a:r>
              <a:rPr lang="fr-FR" dirty="0" err="1"/>
              <a:t>xml</a:t>
            </a:r>
            <a:r>
              <a:rPr lang="fr-FR" dirty="0"/>
              <a:t>+</a:t>
            </a:r>
            <a:r>
              <a:rPr lang="fr-FR" dirty="0" err="1"/>
              <a:t>xsl</a:t>
            </a:r>
            <a:endParaRPr lang="fr-FR" dirty="0"/>
          </a:p>
        </p:txBody>
      </p:sp>
      <p:sp>
        <p:nvSpPr>
          <p:cNvPr id="3" name="Espace réservé du contenu 2"/>
          <p:cNvSpPr>
            <a:spLocks noGrp="1"/>
          </p:cNvSpPr>
          <p:nvPr>
            <p:ph idx="1"/>
          </p:nvPr>
        </p:nvSpPr>
        <p:spPr/>
        <p:txBody>
          <a:bodyPr/>
          <a:lstStyle/>
          <a:p>
            <a:r>
              <a:rPr lang="fr-FR" dirty="0"/>
              <a:t>Build.xml pour transformation simple</a:t>
            </a:r>
          </a:p>
          <a:p>
            <a:endParaRPr lang="fr-FR" dirty="0"/>
          </a:p>
          <a:p>
            <a:r>
              <a:rPr lang="fr-FR" dirty="0"/>
              <a:t>&lt;</a:t>
            </a:r>
            <a:r>
              <a:rPr lang="fr-FR" dirty="0" err="1"/>
              <a:t>project</a:t>
            </a:r>
            <a:r>
              <a:rPr lang="fr-FR" dirty="0"/>
              <a:t> default="</a:t>
            </a:r>
            <a:r>
              <a:rPr lang="fr-FR" dirty="0" err="1"/>
              <a:t>do-it</a:t>
            </a:r>
            <a:r>
              <a:rPr lang="fr-FR" dirty="0"/>
              <a:t>"&gt; </a:t>
            </a:r>
          </a:p>
          <a:p>
            <a:pPr>
              <a:buNone/>
            </a:pPr>
            <a:r>
              <a:rPr lang="fr-FR" dirty="0"/>
              <a:t>		&lt;</a:t>
            </a:r>
            <a:r>
              <a:rPr lang="fr-FR" dirty="0" err="1"/>
              <a:t>target</a:t>
            </a:r>
            <a:r>
              <a:rPr lang="fr-FR" dirty="0"/>
              <a:t> </a:t>
            </a:r>
            <a:r>
              <a:rPr lang="fr-FR" dirty="0" err="1"/>
              <a:t>name</a:t>
            </a:r>
            <a:r>
              <a:rPr lang="fr-FR" dirty="0"/>
              <a:t>="</a:t>
            </a:r>
            <a:r>
              <a:rPr lang="fr-FR" dirty="0" err="1"/>
              <a:t>do-it</a:t>
            </a:r>
            <a:r>
              <a:rPr lang="fr-FR" dirty="0"/>
              <a:t>"&gt; </a:t>
            </a:r>
          </a:p>
          <a:p>
            <a:pPr>
              <a:buNone/>
            </a:pPr>
            <a:r>
              <a:rPr lang="fr-FR" dirty="0"/>
              <a:t>		    &lt;</a:t>
            </a:r>
            <a:r>
              <a:rPr lang="fr-FR" dirty="0" err="1"/>
              <a:t>xslt</a:t>
            </a:r>
            <a:r>
              <a:rPr lang="fr-FR" dirty="0"/>
              <a:t> processor="</a:t>
            </a:r>
            <a:r>
              <a:rPr lang="fr-FR" dirty="0" err="1"/>
              <a:t>trax"in</a:t>
            </a:r>
            <a:r>
              <a:rPr lang="fr-FR" dirty="0"/>
              <a:t>="input.xml" style="transform.xsl" out="output.html"/&gt; 	&lt;/</a:t>
            </a:r>
            <a:r>
              <a:rPr lang="fr-FR" dirty="0" err="1"/>
              <a:t>target</a:t>
            </a:r>
            <a:r>
              <a:rPr lang="fr-FR" dirty="0"/>
              <a:t>&gt; </a:t>
            </a:r>
          </a:p>
          <a:p>
            <a:pPr>
              <a:buNone/>
            </a:pPr>
            <a:r>
              <a:rPr lang="fr-FR" dirty="0"/>
              <a:t>   &lt;/</a:t>
            </a:r>
            <a:r>
              <a:rPr lang="fr-FR" dirty="0" err="1"/>
              <a:t>project</a:t>
            </a:r>
            <a:r>
              <a:rPr lang="fr-FR" dirty="0"/>
              <a:t>&gt;</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composition de build.xml</a:t>
            </a:r>
          </a:p>
        </p:txBody>
      </p:sp>
      <p:sp>
        <p:nvSpPr>
          <p:cNvPr id="3" name="Espace réservé du contenu 2"/>
          <p:cNvSpPr>
            <a:spLocks noGrp="1"/>
          </p:cNvSpPr>
          <p:nvPr>
            <p:ph idx="1"/>
          </p:nvPr>
        </p:nvSpPr>
        <p:spPr/>
        <p:txBody>
          <a:bodyPr>
            <a:normAutofit lnSpcReduction="10000"/>
          </a:bodyPr>
          <a:lstStyle/>
          <a:p>
            <a:r>
              <a:rPr lang="fr-FR"/>
              <a:t>&lt;</a:t>
            </a:r>
            <a:r>
              <a:rPr lang="fr-FR" err="1"/>
              <a:t>project</a:t>
            </a:r>
            <a:r>
              <a:rPr lang="fr-FR"/>
              <a:t> [default="" ][</a:t>
            </a:r>
            <a:r>
              <a:rPr lang="fr-FR" err="1"/>
              <a:t>basedir</a:t>
            </a:r>
            <a:r>
              <a:rPr lang="fr-FR"/>
              <a:t>="" ]&gt;</a:t>
            </a:r>
          </a:p>
          <a:p>
            <a:endParaRPr lang="fr-FR"/>
          </a:p>
          <a:p>
            <a:r>
              <a:rPr lang="fr-FR"/>
              <a:t>C’est la balise </a:t>
            </a:r>
            <a:r>
              <a:rPr lang="fr-FR" err="1"/>
              <a:t>root</a:t>
            </a:r>
            <a:r>
              <a:rPr lang="fr-FR"/>
              <a:t> du fichier build.xml</a:t>
            </a:r>
          </a:p>
          <a:p>
            <a:pPr lvl="1"/>
            <a:r>
              <a:rPr lang="fr-FR"/>
              <a:t>Default : permet de définir la section </a:t>
            </a:r>
            <a:r>
              <a:rPr lang="fr-FR" err="1"/>
              <a:t>target</a:t>
            </a:r>
            <a:r>
              <a:rPr lang="fr-FR"/>
              <a:t> si aucune n’est définit lors de l’appel</a:t>
            </a:r>
          </a:p>
          <a:p>
            <a:endParaRPr lang="fr-FR"/>
          </a:p>
          <a:p>
            <a:r>
              <a:rPr lang="fr-FR"/>
              <a:t>Elle contiens les </a:t>
            </a:r>
            <a:r>
              <a:rPr lang="fr-FR" err="1"/>
              <a:t>target</a:t>
            </a:r>
            <a:endParaRPr lang="fr-FR"/>
          </a:p>
          <a:p>
            <a:pPr lvl="1"/>
            <a:r>
              <a:rPr lang="fr-FR"/>
              <a:t>Les </a:t>
            </a:r>
            <a:r>
              <a:rPr lang="fr-FR" err="1"/>
              <a:t>targets</a:t>
            </a:r>
            <a:r>
              <a:rPr lang="fr-FR"/>
              <a:t> sont les containeurs des différentes taches</a:t>
            </a:r>
          </a:p>
          <a:p>
            <a:pPr lvl="1"/>
            <a:r>
              <a:rPr lang="fr-FR"/>
              <a:t>Acceptent les dépendances d’ </a:t>
            </a:r>
            <a:r>
              <a:rPr lang="fr-FR" err="1"/>
              <a:t>executions</a:t>
            </a:r>
            <a:r>
              <a:rPr lang="fr-F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p:cNvSpPr>
            <a:spLocks noGrp="1" noChangeArrowheads="1"/>
          </p:cNvSpPr>
          <p:nvPr>
            <p:ph type="title"/>
          </p:nvPr>
        </p:nvSpPr>
        <p:spPr/>
        <p:txBody>
          <a:bodyPr>
            <a:normAutofit/>
          </a:bodyPr>
          <a:lstStyle/>
          <a:p>
            <a:r>
              <a:rPr lang="fr-FR" dirty="0"/>
              <a:t>XML et pages Web classiques</a:t>
            </a:r>
          </a:p>
        </p:txBody>
      </p:sp>
      <p:sp>
        <p:nvSpPr>
          <p:cNvPr id="21508" name="Rectangle 3"/>
          <p:cNvSpPr>
            <a:spLocks noGrp="1" noChangeArrowheads="1"/>
          </p:cNvSpPr>
          <p:nvPr>
            <p:ph idx="1"/>
          </p:nvPr>
        </p:nvSpPr>
        <p:spPr/>
        <p:txBody>
          <a:bodyPr>
            <a:normAutofit fontScale="85000" lnSpcReduction="20000"/>
          </a:bodyPr>
          <a:lstStyle/>
          <a:p>
            <a:pPr eaLnBrk="1" hangingPunct="1"/>
            <a:r>
              <a:rPr lang="fr-FR" dirty="0"/>
              <a:t>HTML vs XHTML</a:t>
            </a:r>
          </a:p>
          <a:p>
            <a:pPr lvl="1" eaLnBrk="1" hangingPunct="1"/>
            <a:endParaRPr lang="fr-FR" dirty="0"/>
          </a:p>
          <a:p>
            <a:pPr lvl="1" eaLnBrk="1" hangingPunct="1"/>
            <a:r>
              <a:rPr lang="fr-FR" dirty="0"/>
              <a:t> XHTML 1.0 propose 3 DTD fonction de la compatibilité désirée avec HTML4.01:</a:t>
            </a:r>
          </a:p>
          <a:p>
            <a:pPr lvl="2" eaLnBrk="1" hangingPunct="1"/>
            <a:r>
              <a:rPr lang="fr-FR" dirty="0"/>
              <a:t> </a:t>
            </a:r>
            <a:r>
              <a:rPr lang="fr-FR" u="sng" dirty="0"/>
              <a:t>Strict :</a:t>
            </a:r>
            <a:r>
              <a:rPr lang="fr-FR" dirty="0"/>
              <a:t> identique à HTML4.01 avec règles syntaxiques de XML</a:t>
            </a:r>
          </a:p>
          <a:p>
            <a:pPr lvl="2" eaLnBrk="1" hangingPunct="1"/>
            <a:r>
              <a:rPr lang="fr-FR" dirty="0"/>
              <a:t> </a:t>
            </a:r>
            <a:r>
              <a:rPr lang="fr-FR" u="sng" dirty="0" err="1"/>
              <a:t>Transitional</a:t>
            </a:r>
            <a:r>
              <a:rPr lang="fr-FR" u="sng" dirty="0"/>
              <a:t> :</a:t>
            </a:r>
            <a:r>
              <a:rPr lang="fr-FR" dirty="0"/>
              <a:t> idem XHTML1.0 avec attributs de présentation HTML3.2-</a:t>
            </a:r>
          </a:p>
          <a:p>
            <a:pPr lvl="2" eaLnBrk="1" hangingPunct="1"/>
            <a:r>
              <a:rPr lang="fr-FR" dirty="0"/>
              <a:t> </a:t>
            </a:r>
            <a:r>
              <a:rPr lang="fr-FR" u="sng" dirty="0" err="1"/>
              <a:t>Frameset</a:t>
            </a:r>
            <a:r>
              <a:rPr lang="fr-FR" u="sng" dirty="0"/>
              <a:t> :</a:t>
            </a:r>
            <a:r>
              <a:rPr lang="fr-FR" dirty="0"/>
              <a:t> identique à HTML4.01 pour l’usage des cadres &lt;frame&gt;</a:t>
            </a:r>
          </a:p>
          <a:p>
            <a:pPr lvl="1" eaLnBrk="1" hangingPunct="1"/>
            <a:endParaRPr lang="fr-FR" dirty="0"/>
          </a:p>
          <a:p>
            <a:pPr lvl="1" eaLnBrk="1" hangingPunct="1"/>
            <a:r>
              <a:rPr lang="fr-FR" dirty="0"/>
              <a:t> XHTML[</a:t>
            </a:r>
            <a:r>
              <a:rPr lang="fr-FR" dirty="0" err="1"/>
              <a:t>Modularization</a:t>
            </a:r>
            <a:r>
              <a:rPr lang="fr-FR" dirty="0"/>
              <a:t>]1.1 version modulaire de XHTML1.0. Tags HTML bannis et présentation exclusivement en CSS</a:t>
            </a:r>
          </a:p>
          <a:p>
            <a:pPr lvl="1" eaLnBrk="1" hangingPunct="1"/>
            <a:endParaRPr lang="fr-FR" dirty="0"/>
          </a:p>
          <a:p>
            <a:pPr lvl="1" eaLnBrk="1" hangingPunct="1"/>
            <a:r>
              <a:rPr lang="fr-FR" dirty="0"/>
              <a:t> </a:t>
            </a:r>
            <a:r>
              <a:rPr lang="fr-FR" dirty="0">
                <a:ea typeface="MS Mincho" pitchFamily="49" charset="-128"/>
              </a:rPr>
              <a:t>XHTML offre 3 normes pour mobiles XHTML </a:t>
            </a:r>
          </a:p>
          <a:p>
            <a:pPr lvl="2" eaLnBrk="1" hangingPunct="1"/>
            <a:r>
              <a:rPr lang="fr-FR" dirty="0">
                <a:ea typeface="MS Mincho" pitchFamily="49" charset="-128"/>
              </a:rPr>
              <a:t> "Basics" (allégée)</a:t>
            </a:r>
          </a:p>
          <a:p>
            <a:pPr lvl="2" eaLnBrk="1" hangingPunct="1"/>
            <a:r>
              <a:rPr lang="fr-FR" dirty="0">
                <a:ea typeface="MS Mincho" pitchFamily="49" charset="-128"/>
              </a:rPr>
              <a:t> "Mobile Profile"</a:t>
            </a:r>
          </a:p>
          <a:p>
            <a:pPr lvl="2" eaLnBrk="1" hangingPunct="1"/>
            <a:r>
              <a:rPr lang="fr-FR" dirty="0">
                <a:ea typeface="MS Mincho" pitchFamily="49" charset="-128"/>
              </a:rPr>
              <a:t> "+ Voice"</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18</a:t>
            </a:fld>
            <a:endParaRPr lang="fr-FR"/>
          </a:p>
        </p:txBody>
      </p:sp>
      <p:sp>
        <p:nvSpPr>
          <p:cNvPr id="21506" name="Rectangle 13"/>
          <p:cNvSpPr>
            <a:spLocks noGrp="1" noChangeArrowheads="1"/>
          </p:cNvSpPr>
          <p:nvPr>
            <p:ph type="sldNum" sz="quarter" idx="4294967295"/>
          </p:nvPr>
        </p:nvSpPr>
        <p:spPr>
          <a:xfrm>
            <a:off x="0" y="6362700"/>
            <a:ext cx="762000" cy="488950"/>
          </a:xfrm>
          <a:prstGeom prst="rect">
            <a:avLst/>
          </a:prstGeom>
          <a:noFill/>
        </p:spPr>
        <p:txBody>
          <a:bodyPr/>
          <a:lstStyle/>
          <a:p>
            <a:fld id="{67FB5632-CF72-4937-A43A-F6CB3632BDA1}" type="slidenum">
              <a:rPr lang="fr-FR" smtClean="0"/>
              <a:pPr/>
              <a:t>18</a:t>
            </a:fld>
            <a:endParaRPr lang="fr-FR"/>
          </a:p>
        </p:txBody>
      </p:sp>
      <p:sp>
        <p:nvSpPr>
          <p:cNvPr id="9" name="Étoile à 12 branches 8"/>
          <p:cNvSpPr/>
          <p:nvPr/>
        </p:nvSpPr>
        <p:spPr>
          <a:xfrm>
            <a:off x="5929290" y="5143512"/>
            <a:ext cx="3214710" cy="1428760"/>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400" b="1" dirty="0" err="1"/>
              <a:t>X</a:t>
            </a:r>
            <a:r>
              <a:rPr lang="fr-FR" sz="2000" b="1" dirty="0" err="1"/>
              <a:t>html</a:t>
            </a:r>
            <a:r>
              <a:rPr lang="fr-FR" sz="2400" b="1" dirty="0"/>
              <a:t> 2.0 </a:t>
            </a:r>
            <a:r>
              <a:rPr lang="fr-FR" sz="2400" b="1" dirty="0">
                <a:sym typeface="Wingdings" pitchFamily="2" charset="2"/>
              </a:rPr>
              <a:t> html 5</a:t>
            </a:r>
            <a:endParaRPr lang="fr-FR" sz="2400" b="1"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target</a:t>
            </a:r>
            <a:r>
              <a:rPr lang="fr-FR" dirty="0"/>
              <a:t> instruction </a:t>
            </a:r>
            <a:r>
              <a:rPr lang="fr-FR" dirty="0" err="1"/>
              <a:t>xslt</a:t>
            </a:r>
            <a:endParaRPr lang="fr-FR" dirty="0"/>
          </a:p>
        </p:txBody>
      </p:sp>
      <p:sp>
        <p:nvSpPr>
          <p:cNvPr id="3" name="Espace réservé du contenu 2"/>
          <p:cNvSpPr>
            <a:spLocks noGrp="1"/>
          </p:cNvSpPr>
          <p:nvPr>
            <p:ph idx="1"/>
          </p:nvPr>
        </p:nvSpPr>
        <p:spPr/>
        <p:txBody>
          <a:bodyPr>
            <a:normAutofit/>
          </a:bodyPr>
          <a:lstStyle/>
          <a:p>
            <a:r>
              <a:rPr lang="fr-FR"/>
              <a:t>C’est dans cette balise que les instructions et ou les tests se trouvent.</a:t>
            </a:r>
          </a:p>
          <a:p>
            <a:endParaRPr lang="fr-FR"/>
          </a:p>
          <a:p>
            <a:r>
              <a:rPr lang="fr-FR"/>
              <a:t>&lt;</a:t>
            </a:r>
            <a:r>
              <a:rPr lang="fr-FR" err="1"/>
              <a:t>target</a:t>
            </a:r>
            <a:r>
              <a:rPr lang="fr-FR"/>
              <a:t> </a:t>
            </a:r>
            <a:r>
              <a:rPr lang="fr-FR" err="1"/>
              <a:t>name</a:t>
            </a:r>
            <a:r>
              <a:rPr lang="fr-FR"/>
              <a:t>="test" &gt;</a:t>
            </a:r>
          </a:p>
          <a:p>
            <a:pPr>
              <a:buNone/>
            </a:pPr>
            <a:r>
              <a:rPr lang="fr-FR"/>
              <a:t>		&lt;</a:t>
            </a:r>
            <a:r>
              <a:rPr lang="fr-FR" err="1"/>
              <a:t>xslt</a:t>
            </a:r>
            <a:r>
              <a:rPr lang="fr-FR"/>
              <a:t> 	in="in.xml" style="style.xsl" 				out="out.html" processor="trax"  /&gt;</a:t>
            </a:r>
          </a:p>
          <a:p>
            <a:pPr>
              <a:buNone/>
            </a:pPr>
            <a:r>
              <a:rPr lang="fr-FR"/>
              <a:t>	&lt;/</a:t>
            </a:r>
            <a:r>
              <a:rPr lang="fr-FR" err="1"/>
              <a:t>target</a:t>
            </a:r>
            <a:r>
              <a:rPr lang="fr-FR"/>
              <a:t>&gt;</a:t>
            </a:r>
          </a:p>
          <a:p>
            <a:endParaRPr lang="fr-FR"/>
          </a:p>
          <a:p>
            <a:r>
              <a:rPr lang="fr-FR"/>
              <a:t>Ici l’ </a:t>
            </a:r>
            <a:r>
              <a:rPr lang="fr-FR" err="1"/>
              <a:t>execution</a:t>
            </a:r>
            <a:r>
              <a:rPr lang="fr-FR"/>
              <a:t> d’un tache </a:t>
            </a:r>
            <a:r>
              <a:rPr lang="fr-FR" err="1"/>
              <a:t>xsl</a:t>
            </a:r>
            <a:r>
              <a:rPr lang="fr-FR"/>
              <a:t> de transformation</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Ant</a:t>
            </a:r>
            <a:r>
              <a:rPr lang="fr-FR"/>
              <a:t> </a:t>
            </a:r>
            <a:r>
              <a:rPr lang="fr-FR" err="1"/>
              <a:t>target</a:t>
            </a:r>
            <a:r>
              <a:rPr lang="fr-FR"/>
              <a:t> dépendances</a:t>
            </a:r>
          </a:p>
        </p:txBody>
      </p:sp>
      <p:sp>
        <p:nvSpPr>
          <p:cNvPr id="3" name="Espace réservé du contenu 2"/>
          <p:cNvSpPr>
            <a:spLocks noGrp="1"/>
          </p:cNvSpPr>
          <p:nvPr>
            <p:ph idx="1"/>
          </p:nvPr>
        </p:nvSpPr>
        <p:spPr/>
        <p:txBody>
          <a:bodyPr>
            <a:normAutofit fontScale="92500" lnSpcReduction="10000"/>
          </a:bodyPr>
          <a:lstStyle/>
          <a:p>
            <a:r>
              <a:rPr lang="fr-FR" dirty="0"/>
              <a:t>Les </a:t>
            </a:r>
            <a:r>
              <a:rPr lang="fr-FR" dirty="0" err="1"/>
              <a:t>target</a:t>
            </a:r>
            <a:r>
              <a:rPr lang="fr-FR"/>
              <a:t> organisent l’ordre des instructions grâce au dépendances</a:t>
            </a:r>
          </a:p>
          <a:p>
            <a:pPr lvl="1">
              <a:buNone/>
            </a:pPr>
            <a:endParaRPr lang="fr-FR" dirty="0"/>
          </a:p>
          <a:p>
            <a:endParaRPr lang="fr-FR" dirty="0"/>
          </a:p>
          <a:p>
            <a:endParaRPr lang="fr-FR" dirty="0"/>
          </a:p>
          <a:p>
            <a:endParaRPr lang="fr-FR" dirty="0"/>
          </a:p>
          <a:p>
            <a:endParaRPr lang="fr-FR" sz="2800" dirty="0"/>
          </a:p>
          <a:p>
            <a:endParaRPr lang="fr-FR" sz="2800" dirty="0"/>
          </a:p>
          <a:p>
            <a:endParaRPr lang="fr-FR" sz="2800" dirty="0"/>
          </a:p>
          <a:p>
            <a:r>
              <a:rPr lang="fr-FR" sz="2800" dirty="0"/>
              <a:t>&lt;</a:t>
            </a:r>
            <a:r>
              <a:rPr lang="fr-FR" sz="2800" dirty="0" err="1"/>
              <a:t>target</a:t>
            </a:r>
            <a:r>
              <a:rPr lang="fr-FR" sz="2800" dirty="0"/>
              <a:t> </a:t>
            </a:r>
            <a:r>
              <a:rPr lang="fr-FR" sz="2800" dirty="0" err="1"/>
              <a:t>name</a:t>
            </a:r>
            <a:r>
              <a:rPr lang="fr-FR" sz="2800" dirty="0"/>
              <a:t>="Tache2" </a:t>
            </a:r>
            <a:r>
              <a:rPr lang="fr-FR" sz="2800" dirty="0" err="1"/>
              <a:t>depends</a:t>
            </a:r>
            <a:r>
              <a:rPr lang="fr-FR" sz="2800" dirty="0"/>
              <a:t>="Tache1"&gt; </a:t>
            </a:r>
          </a:p>
          <a:p>
            <a:r>
              <a:rPr lang="fr-FR" sz="2800" dirty="0"/>
              <a:t>&lt;</a:t>
            </a:r>
            <a:r>
              <a:rPr lang="fr-FR" sz="2800" dirty="0" err="1"/>
              <a:t>target</a:t>
            </a:r>
            <a:r>
              <a:rPr lang="fr-FR" sz="2800" dirty="0"/>
              <a:t> </a:t>
            </a:r>
            <a:r>
              <a:rPr lang="fr-FR" sz="2800" dirty="0" err="1"/>
              <a:t>name</a:t>
            </a:r>
            <a:r>
              <a:rPr lang="fr-FR" sz="2800" dirty="0"/>
              <a:t>="Tache3" </a:t>
            </a:r>
            <a:r>
              <a:rPr lang="fr-FR" sz="2800" dirty="0" err="1"/>
              <a:t>depends</a:t>
            </a:r>
            <a:r>
              <a:rPr lang="fr-FR" sz="2800" dirty="0"/>
              <a:t>="Tache1,Tache2"&gt;</a:t>
            </a:r>
            <a:r>
              <a:rPr lang="fr-FR" dirty="0"/>
              <a:t> </a:t>
            </a:r>
          </a:p>
        </p:txBody>
      </p:sp>
      <p:grpSp>
        <p:nvGrpSpPr>
          <p:cNvPr id="4" name="Groupe 16"/>
          <p:cNvGrpSpPr/>
          <p:nvPr/>
        </p:nvGrpSpPr>
        <p:grpSpPr>
          <a:xfrm>
            <a:off x="899592" y="2636912"/>
            <a:ext cx="3015952" cy="1224136"/>
            <a:chOff x="899592" y="2636912"/>
            <a:chExt cx="3015952" cy="1224136"/>
          </a:xfrm>
        </p:grpSpPr>
        <p:grpSp>
          <p:nvGrpSpPr>
            <p:cNvPr id="9" name="Groupe 10"/>
            <p:cNvGrpSpPr/>
            <p:nvPr/>
          </p:nvGrpSpPr>
          <p:grpSpPr>
            <a:xfrm>
              <a:off x="899592" y="2636912"/>
              <a:ext cx="1907704" cy="1224136"/>
              <a:chOff x="899592" y="2636912"/>
              <a:chExt cx="1907704" cy="1224136"/>
            </a:xfrm>
          </p:grpSpPr>
          <p:sp>
            <p:nvSpPr>
              <p:cNvPr id="5" name="Rectangle à coins arrondis 4"/>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Tache1</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8" name="ZoneTexte 7"/>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1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13" name="Connecteur droit avec flèche 12"/>
            <p:cNvCxnSpPr>
              <a:stCxn id="5" idx="3"/>
              <a:endCxn id="1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1" name="Groupe 17"/>
          <p:cNvGrpSpPr/>
          <p:nvPr/>
        </p:nvGrpSpPr>
        <p:grpSpPr>
          <a:xfrm>
            <a:off x="827585" y="4005064"/>
            <a:ext cx="3015952" cy="1224136"/>
            <a:chOff x="899592" y="2636912"/>
            <a:chExt cx="3015952" cy="1224136"/>
          </a:xfrm>
        </p:grpSpPr>
        <p:grpSp>
          <p:nvGrpSpPr>
            <p:cNvPr id="12" name="Groupe 10"/>
            <p:cNvGrpSpPr/>
            <p:nvPr/>
          </p:nvGrpSpPr>
          <p:grpSpPr>
            <a:xfrm>
              <a:off x="899592" y="2636912"/>
              <a:ext cx="1907704" cy="1224136"/>
              <a:chOff x="899592" y="2636912"/>
              <a:chExt cx="1907704" cy="1224136"/>
            </a:xfrm>
          </p:grpSpPr>
          <p:sp>
            <p:nvSpPr>
              <p:cNvPr id="22" name="Rectangle à coins arrondis 21"/>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Tache2</a:t>
                </a:r>
              </a:p>
            </p:txBody>
          </p:sp>
          <p:pic>
            <p:nvPicPr>
              <p:cNvPr id="23"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24"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25" name="ZoneTexte 24"/>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2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1" name="Connecteur droit avec flèche 20"/>
            <p:cNvCxnSpPr>
              <a:stCxn id="22" idx="3"/>
              <a:endCxn id="2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4" name="Groupe 25"/>
          <p:cNvGrpSpPr/>
          <p:nvPr/>
        </p:nvGrpSpPr>
        <p:grpSpPr>
          <a:xfrm>
            <a:off x="5004048" y="3284984"/>
            <a:ext cx="2367880" cy="1224136"/>
            <a:chOff x="1547664" y="2636912"/>
            <a:chExt cx="2367880" cy="1224136"/>
          </a:xfrm>
        </p:grpSpPr>
        <p:grpSp>
          <p:nvGrpSpPr>
            <p:cNvPr id="15" name="Groupe 10"/>
            <p:cNvGrpSpPr/>
            <p:nvPr/>
          </p:nvGrpSpPr>
          <p:grpSpPr>
            <a:xfrm>
              <a:off x="1547664" y="2636912"/>
              <a:ext cx="1259632" cy="1224136"/>
              <a:chOff x="1547664" y="2636912"/>
              <a:chExt cx="1259632" cy="1224136"/>
            </a:xfrm>
          </p:grpSpPr>
          <p:sp>
            <p:nvSpPr>
              <p:cNvPr id="30" name="Rectangle à coins arrondis 29"/>
              <p:cNvSpPr/>
              <p:nvPr/>
            </p:nvSpPr>
            <p:spPr>
              <a:xfrm>
                <a:off x="1547664" y="2636912"/>
                <a:ext cx="125963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Tache3</a:t>
                </a:r>
              </a:p>
            </p:txBody>
          </p:sp>
          <p:pic>
            <p:nvPicPr>
              <p:cNvPr id="31" name="Picture 3" descr="C:\Users\itis\Downloads\xsl(1).png"/>
              <p:cNvPicPr>
                <a:picLocks noChangeAspect="1" noChangeArrowheads="1"/>
              </p:cNvPicPr>
              <p:nvPr/>
            </p:nvPicPr>
            <p:blipFill>
              <a:blip r:embed="rId3" cstate="print"/>
              <a:srcRect/>
              <a:stretch>
                <a:fillRect/>
              </a:stretch>
            </p:blipFill>
            <p:spPr bwMode="auto">
              <a:xfrm>
                <a:off x="1808858" y="2970114"/>
                <a:ext cx="674910" cy="674910"/>
              </a:xfrm>
              <a:prstGeom prst="rect">
                <a:avLst/>
              </a:prstGeom>
              <a:noFill/>
            </p:spPr>
          </p:pic>
        </p:grpSp>
        <p:pic>
          <p:nvPicPr>
            <p:cNvPr id="28"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9" name="Connecteur droit avec flèche 28"/>
            <p:cNvCxnSpPr>
              <a:stCxn id="30" idx="3"/>
              <a:endCxn id="28"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39" name="Connecteur droit avec flèche 38"/>
          <p:cNvCxnSpPr>
            <a:stCxn id="10" idx="3"/>
            <a:endCxn id="30" idx="1"/>
          </p:cNvCxnSpPr>
          <p:nvPr/>
        </p:nvCxnSpPr>
        <p:spPr>
          <a:xfrm>
            <a:off x="3915544" y="3244788"/>
            <a:ext cx="1088504" cy="652264"/>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30" idx="1"/>
          </p:cNvCxnSpPr>
          <p:nvPr/>
        </p:nvCxnSpPr>
        <p:spPr>
          <a:xfrm flipV="1">
            <a:off x="3843537" y="3897052"/>
            <a:ext cx="1160512" cy="7158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10" idx="2"/>
          </p:cNvCxnSpPr>
          <p:nvPr/>
        </p:nvCxnSpPr>
        <p:spPr>
          <a:xfrm flipH="1">
            <a:off x="2555776" y="3564632"/>
            <a:ext cx="1039924" cy="656456"/>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echo</a:t>
            </a:r>
            <a:endParaRPr lang="fr-FR" dirty="0"/>
          </a:p>
        </p:txBody>
      </p:sp>
      <p:sp>
        <p:nvSpPr>
          <p:cNvPr id="3" name="Espace réservé du contenu 2"/>
          <p:cNvSpPr>
            <a:spLocks noGrp="1"/>
          </p:cNvSpPr>
          <p:nvPr>
            <p:ph idx="1"/>
          </p:nvPr>
        </p:nvSpPr>
        <p:spPr/>
        <p:txBody>
          <a:bodyPr/>
          <a:lstStyle/>
          <a:p>
            <a:r>
              <a:rPr lang="en-US" dirty="0" err="1"/>
              <a:t>Permet</a:t>
            </a:r>
            <a:r>
              <a:rPr lang="en-US" dirty="0"/>
              <a:t> la sortie d’ </a:t>
            </a:r>
            <a:r>
              <a:rPr lang="en-US" dirty="0" err="1"/>
              <a:t>informations</a:t>
            </a:r>
            <a:endParaRPr lang="en-US" dirty="0"/>
          </a:p>
          <a:p>
            <a:r>
              <a:rPr lang="en-US" dirty="0"/>
              <a:t>&lt;echo [message="“] [append output] [level]&gt;[Message de sortie]&lt;/echo&gt;</a:t>
            </a:r>
          </a:p>
          <a:p>
            <a:pPr lvl="1"/>
            <a:endParaRPr lang="en-US" dirty="0"/>
          </a:p>
          <a:p>
            <a:pPr lvl="1"/>
            <a:r>
              <a:rPr lang="en-US" dirty="0"/>
              <a:t>Message: </a:t>
            </a:r>
            <a:r>
              <a:rPr lang="en-US" dirty="0" err="1"/>
              <a:t>remplace</a:t>
            </a:r>
            <a:r>
              <a:rPr lang="en-US" dirty="0"/>
              <a:t> le </a:t>
            </a:r>
            <a:r>
              <a:rPr lang="en-US" dirty="0" err="1"/>
              <a:t>contenu</a:t>
            </a:r>
            <a:r>
              <a:rPr lang="en-US" dirty="0"/>
              <a:t> de la </a:t>
            </a:r>
            <a:r>
              <a:rPr lang="en-US" dirty="0" err="1"/>
              <a:t>balise</a:t>
            </a:r>
            <a:endParaRPr lang="en-US" dirty="0"/>
          </a:p>
          <a:p>
            <a:pPr lvl="1"/>
            <a:r>
              <a:rPr lang="en-US" dirty="0"/>
              <a:t>file/output : </a:t>
            </a:r>
            <a:r>
              <a:rPr lang="en-US" dirty="0" err="1"/>
              <a:t>fichier</a:t>
            </a:r>
            <a:r>
              <a:rPr lang="en-US" dirty="0"/>
              <a:t> / </a:t>
            </a:r>
            <a:r>
              <a:rPr lang="en-US" dirty="0" err="1"/>
              <a:t>ressource</a:t>
            </a:r>
            <a:r>
              <a:rPr lang="en-US" dirty="0"/>
              <a:t> à </a:t>
            </a:r>
            <a:r>
              <a:rPr lang="en-US" dirty="0" err="1"/>
              <a:t>écrire</a:t>
            </a:r>
            <a:r>
              <a:rPr lang="en-US" dirty="0"/>
              <a:t> avec le message</a:t>
            </a:r>
          </a:p>
          <a:p>
            <a:pPr lvl="1"/>
            <a:r>
              <a:rPr lang="en-US" dirty="0"/>
              <a:t>append: </a:t>
            </a:r>
            <a:r>
              <a:rPr lang="en-US" i="1" dirty="0"/>
              <a:t>true | false</a:t>
            </a:r>
            <a:r>
              <a:rPr lang="en-US" dirty="0"/>
              <a:t> pour le </a:t>
            </a:r>
            <a:r>
              <a:rPr lang="en-US" dirty="0" err="1"/>
              <a:t>fichier</a:t>
            </a:r>
            <a:r>
              <a:rPr lang="en-US" dirty="0"/>
              <a:t> / </a:t>
            </a:r>
            <a:r>
              <a:rPr lang="en-US" dirty="0" err="1"/>
              <a:t>ressource</a:t>
            </a:r>
            <a:endParaRPr lang="en-US" dirty="0"/>
          </a:p>
          <a:p>
            <a:pPr lvl="1"/>
            <a:endParaRPr lang="fr-FR"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get</a:t>
            </a:r>
            <a:endParaRPr lang="fr-FR" dirty="0"/>
          </a:p>
        </p:txBody>
      </p:sp>
      <p:sp>
        <p:nvSpPr>
          <p:cNvPr id="3" name="Espace réservé du contenu 2"/>
          <p:cNvSpPr>
            <a:spLocks noGrp="1"/>
          </p:cNvSpPr>
          <p:nvPr>
            <p:ph idx="1"/>
          </p:nvPr>
        </p:nvSpPr>
        <p:spPr/>
        <p:txBody>
          <a:bodyPr/>
          <a:lstStyle/>
          <a:p>
            <a:r>
              <a:rPr lang="fr-FR" dirty="0"/>
              <a:t>&lt;</a:t>
            </a:r>
            <a:r>
              <a:rPr lang="fr-FR" dirty="0" err="1"/>
              <a:t>get</a:t>
            </a:r>
            <a:r>
              <a:rPr lang="fr-FR" dirty="0"/>
              <a:t> </a:t>
            </a:r>
            <a:r>
              <a:rPr lang="fr-FR" dirty="0" err="1"/>
              <a:t>src</a:t>
            </a:r>
            <a:r>
              <a:rPr lang="fr-FR" dirty="0"/>
              <a:t>="http://127.0.0.1/ant/facture3.xml" </a:t>
            </a:r>
            <a:r>
              <a:rPr lang="fr-FR" dirty="0" err="1"/>
              <a:t>dest</a:t>
            </a:r>
            <a:r>
              <a:rPr lang="fr-FR" dirty="0"/>
              <a:t>="fichier3.xml"/&gt;</a:t>
            </a:r>
          </a:p>
          <a:p>
            <a:pPr lvl="1"/>
            <a:r>
              <a:rPr lang="fr-FR" dirty="0"/>
              <a:t>Permet l’</a:t>
            </a:r>
            <a:r>
              <a:rPr lang="fr-FR" dirty="0" err="1"/>
              <a:t>acces</a:t>
            </a:r>
            <a:r>
              <a:rPr lang="fr-FR" dirty="0"/>
              <a:t> a une url en déposant le contenu provenant de </a:t>
            </a:r>
            <a:r>
              <a:rPr lang="fr-FR" i="1" dirty="0" err="1"/>
              <a:t>src</a:t>
            </a:r>
            <a:r>
              <a:rPr lang="fr-FR" dirty="0"/>
              <a:t> vers </a:t>
            </a:r>
            <a:r>
              <a:rPr lang="fr-FR" i="1" dirty="0" err="1"/>
              <a:t>dest</a:t>
            </a:r>
            <a:r>
              <a:rPr lang="fr-FR" dirty="0"/>
              <a:t>	</a:t>
            </a:r>
          </a:p>
          <a:p>
            <a:pPr lvl="1"/>
            <a:endParaRPr lang="fr-FR" dirty="0"/>
          </a:p>
          <a:p>
            <a:pPr lvl="1"/>
            <a:r>
              <a:rPr lang="fr-FR" dirty="0"/>
              <a:t>Authentification html possible</a:t>
            </a:r>
          </a:p>
          <a:p>
            <a:pPr lvl="1"/>
            <a:endParaRPr lang="fr-FR" dirty="0"/>
          </a:p>
          <a:p>
            <a:pPr lvl="1"/>
            <a:r>
              <a:rPr lang="fr-FR" dirty="0"/>
              <a:t>Compression </a:t>
            </a:r>
            <a:r>
              <a:rPr lang="fr-FR" dirty="0" err="1"/>
              <a:t>Gzip</a:t>
            </a:r>
            <a:r>
              <a:rPr lang="fr-FR" dirty="0"/>
              <a:t> possible</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17984"/>
            <a:ext cx="8229600" cy="1066800"/>
          </a:xfrm>
        </p:spPr>
        <p:txBody>
          <a:bodyPr/>
          <a:lstStyle/>
          <a:p>
            <a:r>
              <a:rPr lang="fr-FR" dirty="0" err="1"/>
              <a:t>Ant</a:t>
            </a:r>
            <a:r>
              <a:rPr lang="fr-FR" dirty="0"/>
              <a:t> condition</a:t>
            </a:r>
          </a:p>
        </p:txBody>
      </p:sp>
      <p:sp>
        <p:nvSpPr>
          <p:cNvPr id="3" name="Espace réservé du contenu 2"/>
          <p:cNvSpPr>
            <a:spLocks noGrp="1"/>
          </p:cNvSpPr>
          <p:nvPr>
            <p:ph idx="1"/>
          </p:nvPr>
        </p:nvSpPr>
        <p:spPr>
          <a:xfrm>
            <a:off x="457200" y="1600200"/>
            <a:ext cx="8363272" cy="4525963"/>
          </a:xfrm>
        </p:spPr>
        <p:txBody>
          <a:bodyPr>
            <a:normAutofit fontScale="92500" lnSpcReduction="10000"/>
          </a:bodyPr>
          <a:lstStyle/>
          <a:p>
            <a:r>
              <a:rPr lang="fr-FR" sz="2400" dirty="0"/>
              <a:t>Tache conditionnel</a:t>
            </a:r>
          </a:p>
          <a:p>
            <a:pPr lvl="1"/>
            <a:r>
              <a:rPr lang="fr-FR" sz="2200" dirty="0" err="1"/>
              <a:t>Property</a:t>
            </a:r>
            <a:r>
              <a:rPr lang="fr-FR" sz="2200" dirty="0"/>
              <a:t> porte les retour de la condition </a:t>
            </a:r>
            <a:r>
              <a:rPr lang="fr-FR" sz="2200" i="1" dirty="0" err="1"/>
              <a:t>true</a:t>
            </a:r>
            <a:r>
              <a:rPr lang="fr-FR" sz="2200" i="1" dirty="0"/>
              <a:t> | false</a:t>
            </a:r>
          </a:p>
          <a:p>
            <a:endParaRPr lang="fr-FR" sz="2400" dirty="0"/>
          </a:p>
          <a:p>
            <a:r>
              <a:rPr lang="fr-FR" sz="2400" dirty="0"/>
              <a:t>&lt;condition </a:t>
            </a:r>
            <a:r>
              <a:rPr lang="fr-FR" sz="2400" dirty="0" err="1"/>
              <a:t>property</a:t>
            </a:r>
            <a:r>
              <a:rPr lang="fr-FR" sz="2400" dirty="0"/>
              <a:t>="</a:t>
            </a:r>
            <a:r>
              <a:rPr lang="fr-FR" sz="2400" dirty="0" err="1"/>
              <a:t>test.isTrue</a:t>
            </a:r>
            <a:r>
              <a:rPr lang="fr-FR" sz="2400" dirty="0"/>
              <a:t>"&gt;</a:t>
            </a:r>
          </a:p>
          <a:p>
            <a:pPr>
              <a:buNone/>
            </a:pPr>
            <a:r>
              <a:rPr lang="fr-FR" sz="2400" dirty="0"/>
              <a:t>	   &lt;and&gt;</a:t>
            </a:r>
          </a:p>
          <a:p>
            <a:pPr>
              <a:buNone/>
            </a:pPr>
            <a:r>
              <a:rPr lang="fr-FR" sz="2400" dirty="0"/>
              <a:t>	       	&lt;</a:t>
            </a:r>
            <a:r>
              <a:rPr lang="fr-FR" sz="2400" dirty="0" err="1"/>
              <a:t>available</a:t>
            </a:r>
            <a:r>
              <a:rPr lang="fr-FR" sz="2400" dirty="0"/>
              <a:t> </a:t>
            </a:r>
            <a:r>
              <a:rPr lang="fr-FR" sz="2400" dirty="0" err="1"/>
              <a:t>classname</a:t>
            </a:r>
            <a:r>
              <a:rPr lang="fr-FR" sz="2400" dirty="0"/>
              <a:t>="javax.*"/&gt; 		    </a:t>
            </a:r>
          </a:p>
          <a:p>
            <a:pPr>
              <a:buNone/>
            </a:pPr>
            <a:r>
              <a:rPr lang="fr-FR" sz="2400" dirty="0"/>
              <a:t>		&lt;</a:t>
            </a:r>
            <a:r>
              <a:rPr lang="fr-FR" sz="2400" dirty="0" err="1"/>
              <a:t>available</a:t>
            </a:r>
            <a:r>
              <a:rPr lang="fr-FR" sz="2400" dirty="0"/>
              <a:t> file="f.xml"/&gt; </a:t>
            </a:r>
          </a:p>
          <a:p>
            <a:pPr>
              <a:buNone/>
            </a:pPr>
            <a:r>
              <a:rPr lang="fr-FR" sz="2400" dirty="0"/>
              <a:t>		&lt;not&gt;</a:t>
            </a:r>
          </a:p>
          <a:p>
            <a:pPr>
              <a:buNone/>
            </a:pPr>
            <a:r>
              <a:rPr lang="fr-FR" sz="2400" dirty="0"/>
              <a:t>		        &lt;os </a:t>
            </a:r>
            <a:r>
              <a:rPr lang="fr-FR" sz="2400" dirty="0" err="1"/>
              <a:t>name</a:t>
            </a:r>
            <a:r>
              <a:rPr lang="fr-FR" sz="2400" dirty="0"/>
              <a:t>="</a:t>
            </a:r>
            <a:r>
              <a:rPr lang="fr-FR" sz="2400" dirty="0" err="1"/>
              <a:t>SunOS</a:t>
            </a:r>
            <a:r>
              <a:rPr lang="fr-FR" sz="2400" dirty="0"/>
              <a:t>" </a:t>
            </a:r>
            <a:r>
              <a:rPr lang="fr-FR" sz="2400" dirty="0" err="1"/>
              <a:t>arch</a:t>
            </a:r>
            <a:r>
              <a:rPr lang="fr-FR" sz="2400" dirty="0"/>
              <a:t>="</a:t>
            </a:r>
            <a:r>
              <a:rPr lang="fr-FR" sz="2400" dirty="0" err="1"/>
              <a:t>sparc</a:t>
            </a:r>
            <a:r>
              <a:rPr lang="fr-FR" sz="2400" dirty="0"/>
              <a:t>"/&gt; </a:t>
            </a:r>
            <a:br>
              <a:rPr lang="fr-FR" sz="2400" dirty="0"/>
            </a:br>
            <a:r>
              <a:rPr lang="fr-FR" sz="2400" dirty="0"/>
              <a:t>         &lt;/not&gt;</a:t>
            </a:r>
          </a:p>
          <a:p>
            <a:pPr>
              <a:buNone/>
            </a:pPr>
            <a:r>
              <a:rPr lang="fr-FR" sz="2400" dirty="0"/>
              <a:t>	    &lt;/and&gt; </a:t>
            </a:r>
          </a:p>
          <a:p>
            <a:pPr>
              <a:buNone/>
            </a:pPr>
            <a:r>
              <a:rPr lang="fr-FR" sz="2400" dirty="0"/>
              <a:t>&lt;/condition&gt;</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76672"/>
            <a:ext cx="8229600" cy="1066800"/>
          </a:xfrm>
        </p:spPr>
        <p:txBody>
          <a:bodyPr/>
          <a:lstStyle/>
          <a:p>
            <a:r>
              <a:rPr lang="fr-FR" dirty="0" err="1"/>
              <a:t>Ant</a:t>
            </a:r>
            <a:r>
              <a:rPr lang="fr-FR" dirty="0"/>
              <a:t> ftp</a:t>
            </a:r>
          </a:p>
        </p:txBody>
      </p:sp>
      <p:sp>
        <p:nvSpPr>
          <p:cNvPr id="3" name="Espace réservé du contenu 2"/>
          <p:cNvSpPr>
            <a:spLocks noGrp="1"/>
          </p:cNvSpPr>
          <p:nvPr>
            <p:ph idx="1"/>
          </p:nvPr>
        </p:nvSpPr>
        <p:spPr>
          <a:xfrm>
            <a:off x="457200" y="1600200"/>
            <a:ext cx="8229600" cy="4925144"/>
          </a:xfrm>
        </p:spPr>
        <p:txBody>
          <a:bodyPr>
            <a:normAutofit fontScale="70000" lnSpcReduction="20000"/>
          </a:bodyPr>
          <a:lstStyle/>
          <a:p>
            <a:r>
              <a:rPr lang="fr-FR" sz="3400" dirty="0"/>
              <a:t>Grace a l’instruction &lt;ftp il est possible d’ </a:t>
            </a:r>
            <a:r>
              <a:rPr lang="fr-FR" sz="3400" dirty="0" err="1"/>
              <a:t>éfectué</a:t>
            </a:r>
            <a:r>
              <a:rPr lang="fr-FR" sz="3400" dirty="0"/>
              <a:t> les actions courantes sur un ftp en sélectionnant une action</a:t>
            </a:r>
          </a:p>
          <a:p>
            <a:pPr lvl="1"/>
            <a:r>
              <a:rPr lang="fr-FR" sz="3400" dirty="0" err="1"/>
              <a:t>mkdir</a:t>
            </a:r>
            <a:endParaRPr lang="fr-FR" sz="3400" dirty="0"/>
          </a:p>
          <a:p>
            <a:pPr lvl="1"/>
            <a:r>
              <a:rPr lang="fr-FR" sz="3400" dirty="0" err="1"/>
              <a:t>rmdir</a:t>
            </a:r>
            <a:endParaRPr lang="fr-FR" sz="3400" dirty="0"/>
          </a:p>
          <a:p>
            <a:pPr lvl="1"/>
            <a:r>
              <a:rPr lang="fr-FR" sz="3400" dirty="0"/>
              <a:t>List</a:t>
            </a:r>
          </a:p>
          <a:p>
            <a:pPr lvl="1"/>
            <a:r>
              <a:rPr lang="fr-FR" sz="3400" dirty="0"/>
              <a:t>Del</a:t>
            </a:r>
          </a:p>
          <a:p>
            <a:pPr lvl="1"/>
            <a:r>
              <a:rPr lang="fr-FR" sz="3400" dirty="0" err="1"/>
              <a:t>Get</a:t>
            </a:r>
            <a:endParaRPr lang="fr-FR" sz="3400" dirty="0"/>
          </a:p>
          <a:p>
            <a:endParaRPr lang="fr-FR" dirty="0"/>
          </a:p>
          <a:p>
            <a:r>
              <a:rPr lang="fr-FR" dirty="0"/>
              <a:t>&lt;ftp action="</a:t>
            </a:r>
            <a:r>
              <a:rPr lang="fr-FR" dirty="0" err="1"/>
              <a:t>get</a:t>
            </a:r>
            <a:r>
              <a:rPr lang="fr-FR" dirty="0"/>
              <a:t>" server="ftpperso.free.fr" </a:t>
            </a:r>
            <a:r>
              <a:rPr lang="fr-FR" dirty="0" err="1"/>
              <a:t>userid</a:t>
            </a:r>
            <a:r>
              <a:rPr lang="fr-FR" dirty="0"/>
              <a:t>="</a:t>
            </a:r>
            <a:r>
              <a:rPr lang="fr-FR" dirty="0" err="1"/>
              <a:t>anonymous</a:t>
            </a:r>
            <a:r>
              <a:rPr lang="fr-FR" dirty="0"/>
              <a:t>" </a:t>
            </a:r>
            <a:r>
              <a:rPr lang="fr-FR" dirty="0" err="1"/>
              <a:t>password</a:t>
            </a:r>
            <a:r>
              <a:rPr lang="fr-FR" dirty="0"/>
              <a:t>="me@t.com"&gt; </a:t>
            </a:r>
          </a:p>
          <a:p>
            <a:pPr>
              <a:buNone/>
            </a:pPr>
            <a:r>
              <a:rPr lang="fr-FR" dirty="0"/>
              <a:t>		&lt;</a:t>
            </a:r>
            <a:r>
              <a:rPr lang="fr-FR" dirty="0" err="1"/>
              <a:t>fileset</a:t>
            </a:r>
            <a:r>
              <a:rPr lang="fr-FR" dirty="0"/>
              <a:t> </a:t>
            </a:r>
            <a:r>
              <a:rPr lang="fr-FR" dirty="0" err="1"/>
              <a:t>dir</a:t>
            </a:r>
            <a:r>
              <a:rPr lang="fr-FR" dirty="0"/>
              <a:t>="</a:t>
            </a:r>
            <a:r>
              <a:rPr lang="fr-FR" dirty="0" err="1"/>
              <a:t>htdocs</a:t>
            </a:r>
            <a:r>
              <a:rPr lang="fr-FR" dirty="0"/>
              <a:t>/</a:t>
            </a:r>
            <a:r>
              <a:rPr lang="fr-FR" dirty="0" err="1"/>
              <a:t>manual</a:t>
            </a:r>
            <a:r>
              <a:rPr lang="fr-FR" dirty="0"/>
              <a:t>"&gt; </a:t>
            </a:r>
          </a:p>
          <a:p>
            <a:pPr>
              <a:buNone/>
            </a:pPr>
            <a:r>
              <a:rPr lang="fr-FR" dirty="0"/>
              <a:t>			&lt;include </a:t>
            </a:r>
            <a:r>
              <a:rPr lang="fr-FR" dirty="0" err="1"/>
              <a:t>name</a:t>
            </a:r>
            <a:r>
              <a:rPr lang="fr-FR" dirty="0"/>
              <a:t>="**/*.html"/&gt; </a:t>
            </a:r>
          </a:p>
          <a:p>
            <a:pPr>
              <a:buNone/>
            </a:pPr>
            <a:r>
              <a:rPr lang="fr-FR" dirty="0"/>
              <a:t>		&lt;/</a:t>
            </a:r>
            <a:r>
              <a:rPr lang="fr-FR" dirty="0" err="1"/>
              <a:t>fileset</a:t>
            </a:r>
            <a:r>
              <a:rPr lang="fr-FR" dirty="0"/>
              <a:t>&gt; </a:t>
            </a:r>
          </a:p>
          <a:p>
            <a:pPr>
              <a:buNone/>
            </a:pPr>
            <a:r>
              <a:rPr lang="fr-FR" dirty="0"/>
              <a:t>&lt;/ftp&gt;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err="1"/>
              <a:t>Ant</a:t>
            </a:r>
            <a:r>
              <a:rPr lang="fr-FR" dirty="0"/>
              <a:t> </a:t>
            </a:r>
            <a:r>
              <a:rPr lang="fr-FR" dirty="0" err="1"/>
              <a:t>xmlValidate</a:t>
            </a:r>
            <a:endParaRPr lang="fr-FR" dirty="0"/>
          </a:p>
        </p:txBody>
      </p:sp>
      <p:sp>
        <p:nvSpPr>
          <p:cNvPr id="3" name="Espace réservé du contenu 2"/>
          <p:cNvSpPr>
            <a:spLocks noGrp="1"/>
          </p:cNvSpPr>
          <p:nvPr>
            <p:ph idx="1"/>
          </p:nvPr>
        </p:nvSpPr>
        <p:spPr>
          <a:xfrm>
            <a:off x="457200" y="1600200"/>
            <a:ext cx="8229600" cy="4997152"/>
          </a:xfrm>
        </p:spPr>
        <p:txBody>
          <a:bodyPr>
            <a:normAutofit fontScale="70000" lnSpcReduction="20000"/>
          </a:bodyPr>
          <a:lstStyle/>
          <a:p>
            <a:endParaRPr lang="fr-FR"/>
          </a:p>
          <a:p>
            <a:r>
              <a:rPr lang="fr-FR"/>
              <a:t>&lt;</a:t>
            </a:r>
            <a:r>
              <a:rPr lang="fr-FR" err="1"/>
              <a:t>xmlvalidate</a:t>
            </a:r>
            <a:r>
              <a:rPr lang="fr-FR"/>
              <a:t> file="file.xml"  /&gt;</a:t>
            </a:r>
          </a:p>
          <a:p>
            <a:endParaRPr lang="fr-FR"/>
          </a:p>
          <a:p>
            <a:pPr lvl="1"/>
            <a:r>
              <a:rPr lang="fr-FR"/>
              <a:t>Les attributs </a:t>
            </a:r>
            <a:r>
              <a:rPr lang="fr-FR" sz="2400" i="1" err="1"/>
              <a:t>true</a:t>
            </a:r>
            <a:r>
              <a:rPr lang="fr-FR" sz="2400" i="1"/>
              <a:t> | false</a:t>
            </a:r>
          </a:p>
          <a:p>
            <a:pPr lvl="2"/>
            <a:r>
              <a:rPr lang="fr-FR" err="1"/>
              <a:t>lenient</a:t>
            </a:r>
            <a:r>
              <a:rPr lang="fr-FR"/>
              <a:t> = </a:t>
            </a:r>
            <a:r>
              <a:rPr lang="fr-FR" err="1"/>
              <a:t>wellFormdness</a:t>
            </a:r>
            <a:endParaRPr lang="fr-FR"/>
          </a:p>
          <a:p>
            <a:pPr lvl="2"/>
            <a:r>
              <a:rPr lang="fr-FR" err="1"/>
              <a:t>failonerror</a:t>
            </a:r>
            <a:r>
              <a:rPr lang="fr-FR"/>
              <a:t> = </a:t>
            </a:r>
            <a:r>
              <a:rPr lang="fr-FR" err="1"/>
              <a:t>arret</a:t>
            </a:r>
            <a:r>
              <a:rPr lang="fr-FR"/>
              <a:t> sur erreur</a:t>
            </a:r>
          </a:p>
          <a:p>
            <a:endParaRPr lang="fr-FR"/>
          </a:p>
          <a:p>
            <a:pPr lvl="1"/>
            <a:r>
              <a:rPr lang="fr-FR"/>
              <a:t>Les attributs pour </a:t>
            </a:r>
            <a:r>
              <a:rPr lang="fr-FR" err="1"/>
              <a:t>schema</a:t>
            </a:r>
            <a:r>
              <a:rPr lang="fr-FR"/>
              <a:t> </a:t>
            </a:r>
          </a:p>
          <a:p>
            <a:pPr lvl="2"/>
            <a:r>
              <a:rPr lang="en-US"/>
              <a:t>&lt;attribute name="http://apache.org/xml/features/validation/schema" value="true"/&gt; </a:t>
            </a:r>
          </a:p>
          <a:p>
            <a:pPr lvl="2"/>
            <a:r>
              <a:rPr lang="en-US"/>
              <a:t>&lt;attribute name="http://xml.org/sax/features/namespaces" value="true"/&gt; </a:t>
            </a:r>
          </a:p>
          <a:p>
            <a:pPr lvl="2"/>
            <a:r>
              <a:rPr lang="en-US"/>
              <a:t>&lt;property name="http://apache.org/xml/properties/schema/external-noNamespaceSchemaLocation" value="${</a:t>
            </a:r>
            <a:r>
              <a:rPr lang="en-US" err="1"/>
              <a:t>xsd.file</a:t>
            </a:r>
            <a:r>
              <a:rPr lang="en-US"/>
              <a:t>}"/&gt;</a:t>
            </a:r>
          </a:p>
          <a:p>
            <a:pPr lvl="2">
              <a:buNone/>
            </a:pPr>
            <a:endParaRPr lang="en-US"/>
          </a:p>
          <a:p>
            <a:pPr lvl="1"/>
            <a:r>
              <a:rPr lang="en-US" err="1"/>
              <a:t>L’attributs</a:t>
            </a:r>
            <a:r>
              <a:rPr lang="en-US"/>
              <a:t> pour les </a:t>
            </a:r>
            <a:r>
              <a:rPr lang="en-US" err="1"/>
              <a:t>doctype</a:t>
            </a:r>
            <a:endParaRPr lang="en-US"/>
          </a:p>
          <a:p>
            <a:pPr lvl="2"/>
            <a:r>
              <a:rPr lang="fr-FR"/>
              <a:t>&lt;</a:t>
            </a:r>
            <a:r>
              <a:rPr lang="fr-FR" err="1"/>
              <a:t>dtd</a:t>
            </a:r>
            <a:r>
              <a:rPr lang="fr-FR"/>
              <a:t> </a:t>
            </a:r>
            <a:r>
              <a:rPr lang="fr-FR" err="1"/>
              <a:t>publicId</a:t>
            </a:r>
            <a:r>
              <a:rPr lang="fr-FR"/>
              <a:t>="-//DTD1.0//EN" location="dtdfile.dtd"/&gt;</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task</a:t>
            </a:r>
            <a:endParaRPr lang="fr-FR" dirty="0"/>
          </a:p>
        </p:txBody>
      </p:sp>
      <p:sp>
        <p:nvSpPr>
          <p:cNvPr id="3" name="Espace réservé du contenu 2"/>
          <p:cNvSpPr>
            <a:spLocks noGrp="1"/>
          </p:cNvSpPr>
          <p:nvPr>
            <p:ph idx="1"/>
          </p:nvPr>
        </p:nvSpPr>
        <p:spPr/>
        <p:txBody>
          <a:bodyPr/>
          <a:lstStyle/>
          <a:p>
            <a:r>
              <a:rPr lang="fr-FR" dirty="0"/>
              <a:t>Voici la liste des </a:t>
            </a:r>
            <a:r>
              <a:rPr lang="fr-FR" dirty="0" err="1"/>
              <a:t>task</a:t>
            </a:r>
            <a:r>
              <a:rPr lang="fr-FR" dirty="0"/>
              <a:t> courantes :</a:t>
            </a:r>
          </a:p>
          <a:p>
            <a:pPr lvl="1"/>
            <a:r>
              <a:rPr lang="fr-FR" dirty="0" err="1"/>
              <a:t>telnet</a:t>
            </a:r>
            <a:endParaRPr lang="fr-FR" dirty="0"/>
          </a:p>
          <a:p>
            <a:pPr lvl="1"/>
            <a:r>
              <a:rPr lang="fr-FR" dirty="0" err="1"/>
              <a:t>Sql</a:t>
            </a:r>
            <a:endParaRPr lang="fr-FR" dirty="0"/>
          </a:p>
          <a:p>
            <a:pPr lvl="1"/>
            <a:r>
              <a:rPr lang="fr-FR" dirty="0" err="1"/>
              <a:t>echoXML</a:t>
            </a:r>
            <a:endParaRPr lang="fr-FR" dirty="0"/>
          </a:p>
          <a:p>
            <a:pPr lvl="1"/>
            <a:r>
              <a:rPr lang="fr-FR" dirty="0"/>
              <a:t>Zip</a:t>
            </a:r>
          </a:p>
          <a:p>
            <a:pPr lvl="1"/>
            <a:r>
              <a:rPr lang="fr-FR" dirty="0"/>
              <a:t>…</a:t>
            </a:r>
          </a:p>
          <a:p>
            <a:r>
              <a:rPr lang="fr-FR" dirty="0"/>
              <a:t>Liste exhaustive : </a:t>
            </a:r>
          </a:p>
          <a:p>
            <a:pPr lvl="1"/>
            <a:r>
              <a:rPr lang="fr-FR" dirty="0"/>
              <a:t>https://ant.apache.org/manual/tasklist.html</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a:bodyPr>
          <a:lstStyle/>
          <a:p>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transformations </a:t>
            </a:r>
            <a:r>
              <a:rPr lang="fr-FR" dirty="0" err="1">
                <a:ea typeface="MS Mincho" pitchFamily="49" charset="-128"/>
              </a:rPr>
              <a:t>xsl</a:t>
            </a:r>
            <a:endParaRPr lang="fr-FR" dirty="0">
              <a:ea typeface="MS Mincho" pitchFamily="49" charset="-128"/>
            </a:endParaRPr>
          </a:p>
          <a:p>
            <a:pPr lvl="1"/>
            <a:r>
              <a:rPr lang="fr-FR" dirty="0">
                <a:ea typeface="MS Mincho" pitchFamily="49" charset="-128"/>
              </a:rPr>
              <a:t> </a:t>
            </a:r>
            <a:r>
              <a:rPr lang="fr-FR" dirty="0"/>
              <a:t>Côté client</a:t>
            </a:r>
          </a:p>
          <a:p>
            <a:pPr lvl="1"/>
            <a:r>
              <a:rPr lang="fr-FR" dirty="0"/>
              <a:t>Côté Serveur</a:t>
            </a:r>
          </a:p>
          <a:p>
            <a:pPr lvl="1"/>
            <a:r>
              <a:rPr lang="fr-FR" dirty="0"/>
              <a:t>Coté </a:t>
            </a:r>
            <a:r>
              <a:rPr lang="fr-FR" dirty="0" err="1"/>
              <a:t>excel</a:t>
            </a:r>
            <a:endParaRPr lang="fr-FR" dirty="0"/>
          </a:p>
          <a:p>
            <a:pPr lvl="1"/>
            <a:r>
              <a:rPr lang="fr-FR" dirty="0"/>
              <a:t>Coté Application</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188</a:t>
            </a:fld>
            <a:endParaRPr lang="fr-FR" sz="1400" b="1" dirty="0">
              <a:solidFill>
                <a:schemeClr val="bg1"/>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XSL 2.0, 3.0, les évolutions</a:t>
            </a:r>
          </a:p>
        </p:txBody>
      </p:sp>
      <p:sp>
        <p:nvSpPr>
          <p:cNvPr id="4" name="Espace réservé du texte 3"/>
          <p:cNvSpPr>
            <a:spLocks noGrp="1"/>
          </p:cNvSpPr>
          <p:nvPr>
            <p:ph type="body"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189</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XML et 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19</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19</a:t>
            </a:fld>
            <a:endParaRPr lang="fr-F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2.0</a:t>
            </a:r>
          </a:p>
          <a:p>
            <a:pPr lvl="1"/>
            <a:r>
              <a:rPr lang="fr-FR" b="1" u="sng" dirty="0"/>
              <a:t>Recommandation </a:t>
            </a:r>
            <a:r>
              <a:rPr lang="fr-FR" dirty="0"/>
              <a:t>du W3C du 23 janvier 2007</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23 janvier 2007</a:t>
            </a:r>
          </a:p>
          <a:p>
            <a:pPr lvl="1"/>
            <a:r>
              <a:rPr lang="fr-FR" dirty="0"/>
              <a:t>2.0 seconde édition du W3C du </a:t>
            </a:r>
          </a:p>
          <a:p>
            <a:pPr lvl="1">
              <a:buNone/>
            </a:pPr>
            <a:r>
              <a:rPr lang="fr-FR" dirty="0"/>
              <a:t>				14 Décembre 2010</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190</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92500" lnSpcReduction="10000"/>
          </a:bodyPr>
          <a:lstStyle/>
          <a:p>
            <a:r>
              <a:rPr lang="en-US" dirty="0"/>
              <a:t>Conversion auto fragments </a:t>
            </a:r>
            <a:r>
              <a:rPr lang="en-US" dirty="0" err="1"/>
              <a:t>d’arbres</a:t>
            </a:r>
            <a:r>
              <a:rPr lang="en-US" dirty="0"/>
              <a:t> / node-sets</a:t>
            </a:r>
          </a:p>
          <a:p>
            <a:r>
              <a:rPr lang="en-US" dirty="0"/>
              <a:t>Multiple &lt; output /&gt;</a:t>
            </a:r>
          </a:p>
          <a:p>
            <a:endParaRPr lang="en-US" dirty="0"/>
          </a:p>
          <a:p>
            <a:r>
              <a:rPr lang="en-US" dirty="0"/>
              <a:t>Grouping </a:t>
            </a:r>
            <a:r>
              <a:rPr lang="en-US" dirty="0" err="1"/>
              <a:t>natif</a:t>
            </a:r>
            <a:r>
              <a:rPr lang="en-US" dirty="0"/>
              <a:t> XSL</a:t>
            </a:r>
          </a:p>
          <a:p>
            <a:pPr lvl="2"/>
            <a:r>
              <a:rPr lang="fr-FR" i="1" dirty="0"/>
              <a:t>&lt;</a:t>
            </a:r>
            <a:r>
              <a:rPr lang="fr-FR" i="1" dirty="0" err="1"/>
              <a:t>xsl:</a:t>
            </a:r>
            <a:r>
              <a:rPr lang="fr-FR" b="1" i="1" dirty="0" err="1"/>
              <a:t>for-each-group</a:t>
            </a:r>
            <a:r>
              <a:rPr lang="fr-FR" i="1" dirty="0"/>
              <a:t>/&gt;</a:t>
            </a:r>
            <a:endParaRPr lang="en-US" i="1" dirty="0"/>
          </a:p>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endParaRPr lang="en-US" b="1" i="1" dirty="0"/>
          </a:p>
          <a:p>
            <a:endParaRPr lang="en-US" dirty="0"/>
          </a:p>
          <a:p>
            <a:r>
              <a:rPr lang="en-US" dirty="0" err="1"/>
              <a:t>Xpath</a:t>
            </a:r>
            <a:r>
              <a:rPr lang="en-US" dirty="0"/>
              <a:t> 2.0 </a:t>
            </a:r>
          </a:p>
          <a:p>
            <a:pPr lvl="2"/>
            <a:r>
              <a:rPr lang="en-US" dirty="0" err="1"/>
              <a:t>Typage</a:t>
            </a:r>
            <a:r>
              <a:rPr lang="en-US" dirty="0"/>
              <a:t> fort, lot de </a:t>
            </a:r>
            <a:r>
              <a:rPr lang="en-US" dirty="0" err="1"/>
              <a:t>fonctions</a:t>
            </a:r>
            <a:r>
              <a:rPr lang="en-US" dirty="0"/>
              <a:t>, </a:t>
            </a:r>
            <a:r>
              <a:rPr lang="en-US" dirty="0" err="1"/>
              <a:t>gestion</a:t>
            </a:r>
            <a:r>
              <a:rPr lang="en-US" dirty="0"/>
              <a:t> du temps,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85000" lnSpcReduction="20000"/>
          </a:bodyPr>
          <a:lstStyle/>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p>
          <a:p>
            <a:endParaRPr lang="fr-FR" i="1" dirty="0"/>
          </a:p>
          <a:p>
            <a:r>
              <a:rPr lang="fr-FR" i="1" dirty="0"/>
              <a:t>Création de séquences </a:t>
            </a:r>
          </a:p>
          <a:p>
            <a:pPr lvl="2"/>
            <a:r>
              <a:rPr lang="fr-FR" dirty="0"/>
              <a:t>&lt;</a:t>
            </a:r>
            <a:r>
              <a:rPr lang="fr-FR" dirty="0" err="1"/>
              <a:t>xsl:sequence</a:t>
            </a:r>
            <a:r>
              <a:rPr lang="fr-FR" dirty="0"/>
              <a:t> select=""/&gt;</a:t>
            </a:r>
            <a:endParaRPr lang="fr-FR" i="1" dirty="0"/>
          </a:p>
          <a:p>
            <a:endParaRPr lang="en-US" dirty="0"/>
          </a:p>
          <a:p>
            <a:r>
              <a:rPr lang="en-US" dirty="0"/>
              <a:t>De nouveaux </a:t>
            </a:r>
            <a:r>
              <a:rPr lang="en-US" dirty="0" err="1"/>
              <a:t>attributs</a:t>
            </a:r>
            <a:r>
              <a:rPr lang="en-US" dirty="0"/>
              <a:t> pour </a:t>
            </a:r>
          </a:p>
          <a:p>
            <a:pPr lvl="2"/>
            <a:r>
              <a:rPr lang="en-US" b="1" dirty="0" err="1"/>
              <a:t>xsl:template</a:t>
            </a:r>
            <a:endParaRPr lang="en-US" b="1" dirty="0"/>
          </a:p>
          <a:p>
            <a:pPr lvl="2"/>
            <a:r>
              <a:rPr lang="en-US" b="1" dirty="0" err="1"/>
              <a:t>xsl:variable</a:t>
            </a:r>
            <a:endParaRPr lang="en-US" b="1" dirty="0"/>
          </a:p>
          <a:p>
            <a:pPr lvl="3"/>
            <a:r>
              <a:rPr lang="en-US" b="1" dirty="0"/>
              <a:t>as="</a:t>
            </a:r>
            <a:r>
              <a:rPr lang="en-US" b="1" dirty="0" err="1"/>
              <a:t>xs:type</a:t>
            </a:r>
            <a:r>
              <a:rPr lang="en-US" b="1" dirty="0"/>
              <a:t>"</a:t>
            </a:r>
          </a:p>
          <a:p>
            <a:r>
              <a:rPr lang="en-US" b="1" dirty="0"/>
              <a:t>Encore plus</a:t>
            </a:r>
          </a:p>
          <a:p>
            <a:pPr lvl="2"/>
            <a:r>
              <a:rPr lang="en-US" b="1" dirty="0"/>
              <a:t>value-of</a:t>
            </a:r>
            <a:r>
              <a:rPr lang="en-US" dirty="0"/>
              <a:t> </a:t>
            </a:r>
            <a:r>
              <a:rPr lang="en-US" dirty="0" err="1"/>
              <a:t>permet</a:t>
            </a:r>
            <a:r>
              <a:rPr lang="en-US" dirty="0"/>
              <a:t> </a:t>
            </a:r>
            <a:r>
              <a:rPr lang="en-US" dirty="0" err="1"/>
              <a:t>desormais</a:t>
            </a:r>
            <a:r>
              <a:rPr lang="en-US" dirty="0"/>
              <a:t> de </a:t>
            </a:r>
            <a:r>
              <a:rPr lang="en-US" dirty="0" err="1"/>
              <a:t>séléctionner</a:t>
            </a:r>
            <a:r>
              <a:rPr lang="en-US" dirty="0"/>
              <a:t> </a:t>
            </a:r>
            <a:r>
              <a:rPr lang="en-US" dirty="0" err="1"/>
              <a:t>plusieurs</a:t>
            </a:r>
            <a:r>
              <a:rPr lang="en-US" dirty="0"/>
              <a:t> </a:t>
            </a:r>
            <a:r>
              <a:rPr lang="en-US" dirty="0" err="1"/>
              <a:t>données</a:t>
            </a:r>
            <a:r>
              <a:rPr lang="en-US" dirty="0"/>
              <a:t>  (</a:t>
            </a:r>
            <a:r>
              <a:rPr lang="en-US" dirty="0" err="1"/>
              <a:t>couplées</a:t>
            </a:r>
            <a:r>
              <a:rPr lang="en-US" dirty="0"/>
              <a:t> par , ) , et </a:t>
            </a:r>
            <a:r>
              <a:rPr lang="en-US" dirty="0" err="1"/>
              <a:t>séparation</a:t>
            </a:r>
            <a:r>
              <a:rPr lang="en-US" dirty="0"/>
              <a:t>  grace a </a:t>
            </a:r>
            <a:r>
              <a:rPr lang="en-US" dirty="0" err="1"/>
              <a:t>l'attribut</a:t>
            </a:r>
            <a:r>
              <a:rPr lang="en-US" dirty="0"/>
              <a:t> separator</a:t>
            </a:r>
            <a:endParaRPr lang="en-US" b="1" dirty="0"/>
          </a:p>
          <a:p>
            <a:pPr lvl="2"/>
            <a:endParaRPr lang="en-US" b="1" dirty="0"/>
          </a:p>
          <a:p>
            <a:pPr lvl="2"/>
            <a:endParaRPr lang="en-US"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192</a:t>
            </a:fld>
            <a:endParaRPr lang="fr-F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2.0, 3.0, les évolutions</a:t>
            </a:r>
            <a:br>
              <a:rPr lang="fr-FR" dirty="0"/>
            </a:br>
            <a:r>
              <a:rPr lang="fr-FR" dirty="0"/>
              <a:t>XSL2.0 Nouveautés</a:t>
            </a:r>
          </a:p>
        </p:txBody>
      </p:sp>
      <p:sp>
        <p:nvSpPr>
          <p:cNvPr id="3" name="Espace réservé du contenu 2"/>
          <p:cNvSpPr>
            <a:spLocks noGrp="1"/>
          </p:cNvSpPr>
          <p:nvPr>
            <p:ph idx="1"/>
          </p:nvPr>
        </p:nvSpPr>
        <p:spPr/>
        <p:txBody>
          <a:bodyPr/>
          <a:lstStyle/>
          <a:p>
            <a:r>
              <a:rPr lang="fr-FR" dirty="0"/>
              <a:t>descente de priorités</a:t>
            </a:r>
          </a:p>
          <a:p>
            <a:pPr lvl="2"/>
            <a:r>
              <a:rPr lang="fr-FR" b="1" dirty="0" err="1"/>
              <a:t>xsl:next-match</a:t>
            </a:r>
            <a:endParaRPr lang="fr-FR" b="1" dirty="0"/>
          </a:p>
          <a:p>
            <a:pPr lvl="4"/>
            <a:r>
              <a:rPr lang="fr-FR" b="1" dirty="0"/>
              <a:t>Renvoie au template de priorité inferieur</a:t>
            </a:r>
            <a:endParaRPr lang="fr-FR" dirty="0"/>
          </a:p>
          <a:p>
            <a:r>
              <a:rPr lang="fr-FR" dirty="0" err="1"/>
              <a:t>analyze</a:t>
            </a:r>
            <a:r>
              <a:rPr lang="fr-FR" dirty="0"/>
              <a:t> de </a:t>
            </a:r>
            <a:r>
              <a:rPr lang="fr-FR" dirty="0" err="1"/>
              <a:t>regex</a:t>
            </a:r>
            <a:endParaRPr lang="fr-FR" dirty="0"/>
          </a:p>
          <a:p>
            <a:pPr lvl="2"/>
            <a:r>
              <a:rPr lang="fr-FR" b="1" dirty="0" err="1"/>
              <a:t>xsl:analyze-string</a:t>
            </a:r>
            <a:r>
              <a:rPr lang="fr-FR" b="1" dirty="0"/>
              <a:t> </a:t>
            </a:r>
          </a:p>
          <a:p>
            <a:pPr lvl="3"/>
            <a:r>
              <a:rPr lang="fr-FR" b="1" i="1" dirty="0"/>
              <a:t>select</a:t>
            </a:r>
            <a:r>
              <a:rPr lang="fr-FR" dirty="0"/>
              <a:t>="   </a:t>
            </a:r>
            <a:r>
              <a:rPr lang="fr-FR" i="1" dirty="0" err="1"/>
              <a:t>XpathExpression</a:t>
            </a:r>
            <a:r>
              <a:rPr lang="fr-FR" i="1" dirty="0"/>
              <a:t>  </a:t>
            </a:r>
            <a:r>
              <a:rPr lang="fr-FR" dirty="0"/>
              <a:t>" </a:t>
            </a:r>
          </a:p>
          <a:p>
            <a:pPr lvl="3"/>
            <a:r>
              <a:rPr lang="fr-FR" b="1" i="1" dirty="0" err="1"/>
              <a:t>regex</a:t>
            </a:r>
            <a:r>
              <a:rPr lang="fr-FR" dirty="0"/>
              <a:t>="[A-VX-Z1-2\-]{1,}"</a:t>
            </a:r>
          </a:p>
          <a:p>
            <a:pPr lvl="4"/>
            <a:r>
              <a:rPr lang="fr-FR" dirty="0"/>
              <a:t>déclenche la balise enfant </a:t>
            </a:r>
          </a:p>
          <a:p>
            <a:pPr lvl="5"/>
            <a:r>
              <a:rPr lang="fr-FR" dirty="0"/>
              <a:t>&lt;</a:t>
            </a:r>
            <a:r>
              <a:rPr lang="fr-FR" b="1" dirty="0" err="1"/>
              <a:t>xsl:matching-substring</a:t>
            </a:r>
            <a:r>
              <a:rPr lang="fr-FR" dirty="0"/>
              <a:t>&gt; si </a:t>
            </a:r>
            <a:r>
              <a:rPr lang="fr-FR" dirty="0" err="1"/>
              <a:t>matching</a:t>
            </a:r>
            <a:r>
              <a:rPr lang="fr-FR" dirty="0"/>
              <a:t> "ok"</a:t>
            </a:r>
          </a:p>
          <a:p>
            <a:pPr lvl="5"/>
            <a:r>
              <a:rPr lang="fr-FR" dirty="0"/>
              <a:t>&lt;</a:t>
            </a:r>
            <a:r>
              <a:rPr lang="fr-FR" b="1" dirty="0" err="1"/>
              <a:t>xsl:non-matching-substring</a:t>
            </a:r>
            <a:r>
              <a:rPr lang="fr-FR" dirty="0"/>
              <a:t>&gt;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3.0</a:t>
            </a:r>
          </a:p>
          <a:p>
            <a:pPr lvl="1"/>
            <a:r>
              <a:rPr lang="fr-FR" b="1" u="sng" dirty="0"/>
              <a:t>Candidat</a:t>
            </a:r>
            <a:r>
              <a:rPr lang="fr-FR" dirty="0"/>
              <a:t> du W3C du 19 novembre 2015</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8 avril 2014</a:t>
            </a:r>
          </a:p>
          <a:p>
            <a:pPr lvl="1"/>
            <a:r>
              <a:rPr lang="fr-FR" dirty="0"/>
              <a:t>3.1  candidat du W3C du </a:t>
            </a:r>
          </a:p>
          <a:p>
            <a:pPr lvl="1">
              <a:buNone/>
            </a:pPr>
            <a:r>
              <a:rPr lang="fr-FR" dirty="0"/>
              <a:t>				17 </a:t>
            </a:r>
            <a:r>
              <a:rPr lang="fr-FR" dirty="0" err="1"/>
              <a:t>Decembre</a:t>
            </a:r>
            <a:r>
              <a:rPr lang="fr-FR" dirty="0"/>
              <a:t> 2015</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194</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Processeurs &amp; éditeurs</a:t>
            </a:r>
          </a:p>
        </p:txBody>
      </p:sp>
      <p:sp>
        <p:nvSpPr>
          <p:cNvPr id="6" name="Espace réservé du contenu 5"/>
          <p:cNvSpPr>
            <a:spLocks noGrp="1"/>
          </p:cNvSpPr>
          <p:nvPr>
            <p:ph idx="1"/>
          </p:nvPr>
        </p:nvSpPr>
        <p:spPr/>
        <p:txBody>
          <a:bodyPr>
            <a:normAutofit fontScale="92500" lnSpcReduction="10000"/>
          </a:bodyPr>
          <a:lstStyle/>
          <a:p>
            <a:endParaRPr lang="fr-FR" dirty="0"/>
          </a:p>
          <a:p>
            <a:r>
              <a:rPr lang="fr-FR" dirty="0"/>
              <a:t>Editeurs</a:t>
            </a:r>
          </a:p>
          <a:p>
            <a:pPr lvl="1"/>
            <a:r>
              <a:rPr lang="fr-FR" dirty="0" err="1"/>
              <a:t>Altova</a:t>
            </a:r>
            <a:r>
              <a:rPr lang="fr-FR" dirty="0"/>
              <a:t> XML </a:t>
            </a:r>
            <a:r>
              <a:rPr lang="fr-FR" dirty="0" err="1"/>
              <a:t>Spy</a:t>
            </a:r>
            <a:r>
              <a:rPr lang="fr-FR" dirty="0"/>
              <a:t> 2016 (300$</a:t>
            </a:r>
            <a:r>
              <a:rPr lang="fr-FR" dirty="0">
                <a:sym typeface="Wingdings" pitchFamily="2" charset="2"/>
              </a:rPr>
              <a:t>∞$ en pack)</a:t>
            </a:r>
            <a:endParaRPr lang="fr-FR" dirty="0"/>
          </a:p>
          <a:p>
            <a:pPr lvl="1"/>
            <a:r>
              <a:rPr lang="fr-FR" dirty="0" err="1"/>
              <a:t>Oxygen</a:t>
            </a:r>
            <a:r>
              <a:rPr lang="fr-FR" dirty="0"/>
              <a:t> (300$ </a:t>
            </a:r>
            <a:r>
              <a:rPr lang="fr-FR" dirty="0">
                <a:sym typeface="Wingdings" pitchFamily="2" charset="2"/>
              </a:rPr>
              <a:t>2,500$)</a:t>
            </a:r>
          </a:p>
          <a:p>
            <a:pPr lvl="1"/>
            <a:r>
              <a:rPr lang="fr-FR" dirty="0" err="1">
                <a:sym typeface="Wingdings" pitchFamily="2" charset="2"/>
              </a:rPr>
              <a:t>Editix</a:t>
            </a:r>
            <a:r>
              <a:rPr lang="fr-FR" dirty="0">
                <a:sym typeface="Wingdings" pitchFamily="2" charset="2"/>
              </a:rPr>
              <a:t> 2016 (80$150$)</a:t>
            </a:r>
          </a:p>
          <a:p>
            <a:pPr lvl="1"/>
            <a:r>
              <a:rPr lang="fr-FR" dirty="0">
                <a:sym typeface="Wingdings" pitchFamily="2" charset="2"/>
              </a:rPr>
              <a:t>Stylus studio (80$700$)</a:t>
            </a:r>
          </a:p>
          <a:p>
            <a:pPr lvl="1"/>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a:buNone/>
            </a:pPr>
            <a:endParaRPr lang="fr-FR" dirty="0"/>
          </a:p>
          <a:p>
            <a:r>
              <a:rPr lang="fr-FR" dirty="0"/>
              <a:t>Processeurs</a:t>
            </a:r>
          </a:p>
          <a:p>
            <a:pPr lvl="1"/>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a:t>
            </a:r>
            <a:r>
              <a:rPr lang="fr-FR" dirty="0" err="1">
                <a:sym typeface="Wingdings" pitchFamily="2" charset="2"/>
              </a:rPr>
              <a:t>proprietaire</a:t>
            </a:r>
            <a:endParaRPr lang="fr-FR" dirty="0">
              <a:sym typeface="Wingdings" pitchFamily="2" charset="2"/>
            </a:endParaRPr>
          </a:p>
          <a:p>
            <a:pPr lvl="1"/>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fontScale="85000" lnSpcReduction="20000"/>
          </a:bodyPr>
          <a:lstStyle/>
          <a:p>
            <a:r>
              <a:rPr lang="fr-FR" dirty="0"/>
              <a:t>supporte le XML et </a:t>
            </a:r>
            <a:r>
              <a:rPr lang="fr-FR" b="1" u="sng" dirty="0"/>
              <a:t>JSON</a:t>
            </a:r>
          </a:p>
          <a:p>
            <a:pPr lvl="2"/>
            <a:r>
              <a:rPr lang="fr-FR" dirty="0" err="1"/>
              <a:t>json</a:t>
            </a:r>
            <a:r>
              <a:rPr lang="fr-FR" dirty="0"/>
              <a:t>-to-</a:t>
            </a:r>
            <a:r>
              <a:rPr lang="fr-FR" dirty="0" err="1"/>
              <a:t>xml</a:t>
            </a:r>
            <a:r>
              <a:rPr lang="fr-FR" dirty="0"/>
              <a:t>()</a:t>
            </a:r>
          </a:p>
          <a:p>
            <a:pPr lvl="2"/>
            <a:r>
              <a:rPr lang="fr-FR" dirty="0" err="1"/>
              <a:t>xml</a:t>
            </a:r>
            <a:r>
              <a:rPr lang="fr-FR" dirty="0"/>
              <a:t>-to-</a:t>
            </a:r>
            <a:r>
              <a:rPr lang="fr-FR" dirty="0" err="1"/>
              <a:t>json</a:t>
            </a:r>
            <a:r>
              <a:rPr lang="fr-FR" dirty="0"/>
              <a:t>()</a:t>
            </a:r>
          </a:p>
          <a:p>
            <a:pPr lvl="2"/>
            <a:endParaRPr lang="fr-FR" dirty="0"/>
          </a:p>
          <a:p>
            <a:r>
              <a:rPr lang="fr-FR" dirty="0"/>
              <a:t>Pré-évaluation d'expression </a:t>
            </a:r>
          </a:p>
          <a:p>
            <a:pPr lvl="2"/>
            <a:r>
              <a:rPr lang="fr-FR" i="1" dirty="0" err="1"/>
              <a:t>xsl:evaluate</a:t>
            </a:r>
            <a:endParaRPr lang="fr-FR" i="1" dirty="0"/>
          </a:p>
          <a:p>
            <a:r>
              <a:rPr lang="fr-FR" dirty="0" err="1"/>
              <a:t>maps</a:t>
            </a:r>
            <a:r>
              <a:rPr lang="fr-FR" dirty="0"/>
              <a:t> ou tableaux associatifs</a:t>
            </a:r>
          </a:p>
          <a:p>
            <a:pPr lvl="2"/>
            <a:endParaRPr lang="fr-FR" i="1" dirty="0"/>
          </a:p>
          <a:p>
            <a:pPr lvl="2"/>
            <a:r>
              <a:rPr lang="fr-FR" i="1" dirty="0"/>
              <a:t>select="</a:t>
            </a:r>
            <a:r>
              <a:rPr lang="fr-FR" i="1" dirty="0" err="1"/>
              <a:t>maps:new</a:t>
            </a:r>
            <a:r>
              <a:rPr lang="fr-FR" i="1" dirty="0"/>
              <a:t>(…)" </a:t>
            </a:r>
          </a:p>
          <a:p>
            <a:pPr lvl="2"/>
            <a:r>
              <a:rPr lang="fr-FR" i="1" dirty="0"/>
              <a:t>map.get(…)</a:t>
            </a:r>
          </a:p>
          <a:p>
            <a:endParaRPr lang="fr-FR" dirty="0"/>
          </a:p>
          <a:p>
            <a:r>
              <a:rPr lang="fr-FR" dirty="0"/>
              <a:t>Gestion d’erreur</a:t>
            </a:r>
          </a:p>
          <a:p>
            <a:pPr lvl="2"/>
            <a:endParaRPr lang="fr-FR" i="1" dirty="0"/>
          </a:p>
          <a:p>
            <a:pPr lvl="2"/>
            <a:r>
              <a:rPr lang="fr-FR" i="1" dirty="0"/>
              <a:t>&lt;</a:t>
            </a:r>
            <a:r>
              <a:rPr lang="fr-FR" i="1" dirty="0" err="1"/>
              <a:t>xsl:try</a:t>
            </a:r>
            <a:r>
              <a:rPr lang="fr-FR" i="1" dirty="0"/>
              <a:t> &gt; …&lt;</a:t>
            </a:r>
            <a:r>
              <a:rPr lang="fr-FR" i="1" dirty="0" err="1"/>
              <a:t>xsl:try</a:t>
            </a:r>
            <a:r>
              <a:rPr lang="fr-FR" i="1" dirty="0"/>
              <a:t> /&gt;</a:t>
            </a:r>
          </a:p>
          <a:p>
            <a:pPr lvl="2"/>
            <a:r>
              <a:rPr lang="fr-FR" i="1" dirty="0"/>
              <a:t>&lt;</a:t>
            </a:r>
            <a:r>
              <a:rPr lang="fr-FR" i="1" dirty="0" err="1"/>
              <a:t>xsl:catch</a:t>
            </a:r>
            <a:r>
              <a:rPr lang="fr-FR" i="1" dirty="0"/>
              <a:t>&gt; … &lt;</a:t>
            </a:r>
            <a:r>
              <a:rPr lang="fr-FR" i="1" dirty="0" err="1"/>
              <a:t>xsl:catch</a:t>
            </a:r>
            <a:r>
              <a:rPr lang="fr-FR" i="1" dirty="0"/>
              <a:t>/&gt; </a:t>
            </a:r>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196</a:t>
            </a:fld>
            <a:endParaRPr lang="fr-F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xsl:stream</a:t>
            </a:r>
            <a:endParaRPr lang="fr-FR" dirty="0"/>
          </a:p>
        </p:txBody>
      </p:sp>
      <p:sp>
        <p:nvSpPr>
          <p:cNvPr id="6" name="Espace réservé du contenu 5"/>
          <p:cNvSpPr>
            <a:spLocks noGrp="1"/>
          </p:cNvSpPr>
          <p:nvPr>
            <p:ph idx="1"/>
          </p:nvPr>
        </p:nvSpPr>
        <p:spPr/>
        <p:txBody>
          <a:bodyPr>
            <a:normAutofit fontScale="92500" lnSpcReduction="10000"/>
          </a:bodyPr>
          <a:lstStyle/>
          <a:p>
            <a:r>
              <a:rPr lang="fr-FR" dirty="0"/>
              <a:t>Stream </a:t>
            </a:r>
            <a:r>
              <a:rPr lang="fr-FR" dirty="0" err="1"/>
              <a:t>xml</a:t>
            </a:r>
            <a:endParaRPr lang="fr-FR" i="1" dirty="0"/>
          </a:p>
          <a:p>
            <a:pPr marL="538163" lvl="2" indent="-219075"/>
            <a:endParaRPr lang="fr-FR" i="1" dirty="0"/>
          </a:p>
          <a:p>
            <a:pPr marL="538163" lvl="2" indent="-219075"/>
            <a:r>
              <a:rPr lang="fr-FR" i="1" dirty="0"/>
              <a:t>&lt;</a:t>
            </a:r>
            <a:r>
              <a:rPr lang="fr-FR" i="1" dirty="0" err="1"/>
              <a:t>xsl:</a:t>
            </a:r>
            <a:r>
              <a:rPr lang="fr-FR" b="1" i="1" dirty="0" err="1"/>
              <a:t>stream</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en flux</a:t>
            </a:r>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fork</a:t>
            </a:r>
            <a:r>
              <a:rPr lang="fr-FR" i="1" dirty="0"/>
              <a:t>/&gt;</a:t>
            </a:r>
          </a:p>
          <a:p>
            <a:pPr marL="794195" lvl="3" indent="-219075"/>
            <a:r>
              <a:rPr lang="fr-FR" i="1" dirty="0">
                <a:solidFill>
                  <a:schemeClr val="accent4"/>
                </a:solidFill>
              </a:rPr>
              <a:t>Duplication processus</a:t>
            </a:r>
          </a:p>
          <a:p>
            <a:pPr lvl="2"/>
            <a:endParaRPr lang="fr-FR" i="1" dirty="0"/>
          </a:p>
          <a:p>
            <a:pPr lvl="2"/>
            <a:endParaRPr lang="fr-FR" i="1" dirty="0"/>
          </a:p>
          <a:p>
            <a:pPr lvl="2">
              <a:buNone/>
            </a:pPr>
            <a:r>
              <a:rPr lang="fr-FR" i="1"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197</a:t>
            </a:fld>
            <a:endParaRPr lang="fr-FR"/>
          </a:p>
        </p:txBody>
      </p:sp>
      <p:sp>
        <p:nvSpPr>
          <p:cNvPr id="7" name="ZoneTexte 6"/>
          <p:cNvSpPr txBox="1"/>
          <p:nvPr/>
        </p:nvSpPr>
        <p:spPr>
          <a:xfrm>
            <a:off x="3714744" y="1857364"/>
            <a:ext cx="5040560" cy="240065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dirty="0"/>
              <a:t>&lt;</a:t>
            </a:r>
            <a:r>
              <a:rPr lang="fr-FR" b="1" dirty="0" err="1"/>
              <a:t>xsl:stream</a:t>
            </a:r>
            <a:br>
              <a:rPr lang="fr-FR" b="1"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p:cNvSpPr/>
          <p:nvPr/>
        </p:nvSpPr>
        <p:spPr>
          <a:xfrm>
            <a:off x="642942" y="5286388"/>
            <a:ext cx="8001024" cy="104644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iterate</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a:endParaRPr lang="fr-FR" i="1" dirty="0"/>
          </a:p>
          <a:p>
            <a:pPr marL="538163" lvl="2" indent="-219075"/>
            <a:r>
              <a:rPr lang="fr-FR" i="1" dirty="0"/>
              <a:t>&lt;</a:t>
            </a:r>
            <a:r>
              <a:rPr lang="fr-FR" i="1" dirty="0" err="1"/>
              <a:t>xsl</a:t>
            </a:r>
            <a:r>
              <a:rPr lang="fr-FR" i="1" dirty="0"/>
              <a:t>:</a:t>
            </a:r>
            <a:r>
              <a:rPr lang="en-US" b="1" dirty="0"/>
              <a:t>next-iteration</a:t>
            </a:r>
            <a:r>
              <a:rPr lang="fr-FR" i="1" dirty="0"/>
              <a:t>/&gt;</a:t>
            </a:r>
          </a:p>
          <a:p>
            <a:pPr marL="794195" lvl="3" indent="-219075"/>
            <a:r>
              <a:rPr lang="fr-FR" i="1" dirty="0">
                <a:solidFill>
                  <a:schemeClr val="accent4"/>
                </a:solidFill>
              </a:rPr>
              <a:t>Gestion des itérations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198</a:t>
            </a:fld>
            <a:endParaRPr lang="fr-FR"/>
          </a:p>
        </p:txBody>
      </p:sp>
      <p:sp>
        <p:nvSpPr>
          <p:cNvPr id="7" name="ZoneTexte 6"/>
          <p:cNvSpPr txBox="1"/>
          <p:nvPr/>
        </p:nvSpPr>
        <p:spPr>
          <a:xfrm>
            <a:off x="3923928" y="1928802"/>
            <a:ext cx="5076056" cy="190821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i="1" dirty="0"/>
              <a:t>&lt;</a:t>
            </a:r>
            <a:r>
              <a:rPr lang="fr-FR" b="1" i="1" dirty="0" err="1"/>
              <a:t>xsl:iterate</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xsl:iterate</a:t>
            </a:r>
            <a:r>
              <a:rPr lang="fr-FR" i="1" dirty="0"/>
              <a:t>&gt;</a:t>
            </a:r>
          </a:p>
        </p:txBody>
      </p:sp>
      <p:sp>
        <p:nvSpPr>
          <p:cNvPr id="9" name="Rectangle 8"/>
          <p:cNvSpPr/>
          <p:nvPr/>
        </p:nvSpPr>
        <p:spPr>
          <a:xfrm>
            <a:off x="4572000" y="5000636"/>
            <a:ext cx="4032448" cy="126957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en-US" i="1" dirty="0"/>
              <a:t>&lt;</a:t>
            </a:r>
            <a:r>
              <a:rPr lang="en-US" b="1" i="1" dirty="0" err="1"/>
              <a:t>xsl:next</a:t>
            </a:r>
            <a:r>
              <a:rPr lang="en-US" b="1" i="1" dirty="0"/>
              <a:t>-iteration</a:t>
            </a:r>
            <a:r>
              <a:rPr lang="en-US" i="1" dirty="0"/>
              <a:t>&gt;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b="1" i="1" dirty="0" err="1"/>
              <a:t>xsl:next</a:t>
            </a:r>
            <a:r>
              <a:rPr lang="en-US" b="1" i="1" dirty="0"/>
              <a:t>-iteration</a:t>
            </a:r>
            <a:r>
              <a:rPr lang="en-US" i="1" dirty="0"/>
              <a:t>&gt;</a:t>
            </a:r>
            <a:endParaRPr lang="fr-FR" i="1"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break</a:t>
            </a:r>
            <a:r>
              <a:rPr lang="fr-FR" i="1" dirty="0"/>
              <a:t>/&gt;</a:t>
            </a:r>
          </a:p>
          <a:p>
            <a:pPr marL="794195" lvl="3" indent="-219075"/>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a:buNone/>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a:endParaRPr lang="fr-FR" i="1" dirty="0"/>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on-completion</a:t>
            </a:r>
            <a:r>
              <a:rPr lang="fr-FR" i="1" dirty="0"/>
              <a:t>/&gt;</a:t>
            </a:r>
          </a:p>
          <a:p>
            <a:pPr marL="794195" lvl="3" indent="-219075"/>
            <a:r>
              <a:rPr lang="fr-FR" i="1" dirty="0">
                <a:solidFill>
                  <a:schemeClr val="accent4"/>
                </a:solidFill>
              </a:rPr>
              <a:t>Gestion de sortie de boucle</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199</a:t>
            </a:fld>
            <a:endParaRPr lang="fr-FR"/>
          </a:p>
        </p:txBody>
      </p:sp>
      <p:sp>
        <p:nvSpPr>
          <p:cNvPr id="9" name="Rectangle 8"/>
          <p:cNvSpPr/>
          <p:nvPr/>
        </p:nvSpPr>
        <p:spPr>
          <a:xfrm>
            <a:off x="4359998" y="4714884"/>
            <a:ext cx="4283968" cy="150810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i="1" dirty="0"/>
              <a:t>&lt;</a:t>
            </a:r>
            <a:r>
              <a:rPr lang="fr-FR" b="1" i="1" dirty="0" err="1"/>
              <a:t>xsl:on-completion</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xsl:on-completion</a:t>
            </a:r>
            <a:r>
              <a:rPr lang="fr-FR" i="1" dirty="0"/>
              <a:t>&gt;</a:t>
            </a:r>
          </a:p>
        </p:txBody>
      </p:sp>
      <p:sp>
        <p:nvSpPr>
          <p:cNvPr id="11" name="Rectangle 10"/>
          <p:cNvSpPr/>
          <p:nvPr/>
        </p:nvSpPr>
        <p:spPr>
          <a:xfrm>
            <a:off x="4071934" y="2214554"/>
            <a:ext cx="4536504" cy="1492716"/>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endParaRPr lang="en-US" sz="900" i="1" dirty="0">
              <a:solidFill>
                <a:schemeClr val="bg1"/>
              </a:solidFill>
            </a:endParaRPr>
          </a:p>
          <a:p>
            <a:r>
              <a:rPr lang="en-US" i="1" dirty="0">
                <a:solidFill>
                  <a:schemeClr val="bg1"/>
                </a:solidFill>
              </a:rPr>
              <a:t>&lt;</a:t>
            </a:r>
            <a:r>
              <a:rPr lang="en-US" b="1" i="1" dirty="0" err="1">
                <a:solidFill>
                  <a:schemeClr val="bg1"/>
                </a:solidFill>
              </a:rPr>
              <a:t>xsl:break</a:t>
            </a:r>
            <a:br>
              <a:rPr lang="en-US" b="1"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b="1"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XML et 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20</a:t>
            </a:fld>
            <a:endParaRPr lang="fr-F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xsl:accumulator</a:t>
            </a:r>
            <a:endParaRPr lang="fr-FR" dirty="0"/>
          </a:p>
        </p:txBody>
      </p:sp>
      <p:sp>
        <p:nvSpPr>
          <p:cNvPr id="6" name="Espace réservé du contenu 5"/>
          <p:cNvSpPr>
            <a:spLocks noGrp="1"/>
          </p:cNvSpPr>
          <p:nvPr>
            <p:ph idx="1"/>
          </p:nvPr>
        </p:nvSpPr>
        <p:spPr/>
        <p:txBody>
          <a:bodyPr>
            <a:normAutofit/>
          </a:bodyPr>
          <a:lstStyle/>
          <a:p>
            <a:r>
              <a:rPr lang="fr-FR" dirty="0"/>
              <a:t>Accumulateur</a:t>
            </a:r>
          </a:p>
          <a:p>
            <a:endParaRPr lang="fr-FR" dirty="0"/>
          </a:p>
          <a:p>
            <a:pPr marL="538163" lvl="2" indent="-219075"/>
            <a:r>
              <a:rPr lang="fr-FR" i="1" dirty="0"/>
              <a:t>&lt;</a:t>
            </a:r>
            <a:r>
              <a:rPr lang="fr-FR" i="1" dirty="0" err="1"/>
              <a:t>xsl:</a:t>
            </a:r>
            <a:r>
              <a:rPr lang="fr-FR" b="1" i="1" dirty="0" err="1"/>
              <a:t>accumulator</a:t>
            </a:r>
            <a:r>
              <a:rPr lang="fr-FR" i="1" dirty="0"/>
              <a:t>/&gt;</a:t>
            </a:r>
          </a:p>
          <a:p>
            <a:pPr marL="714375" lvl="3" indent="-219075"/>
            <a:endParaRPr lang="fr-FR" b="1" i="1" dirty="0">
              <a:solidFill>
                <a:schemeClr val="accent4"/>
              </a:solidFill>
            </a:endParaRPr>
          </a:p>
          <a:p>
            <a:pPr marL="714375" lvl="3" indent="-219075"/>
            <a:r>
              <a:rPr lang="fr-FR" b="1" i="1" dirty="0">
                <a:solidFill>
                  <a:schemeClr val="accent4"/>
                </a:solidFill>
              </a:rPr>
              <a:t>Définition primaire</a:t>
            </a:r>
          </a:p>
          <a:p>
            <a:pPr marL="714375" lvl="3" indent="-219075"/>
            <a:endParaRPr lang="fr-FR" b="1" i="1" dirty="0">
              <a:solidFill>
                <a:schemeClr val="accent4"/>
              </a:solidFill>
            </a:endParaRPr>
          </a:p>
          <a:p>
            <a:pPr marL="714375" lvl="3" indent="-219075"/>
            <a:endParaRPr lang="fr-FR" i="1" dirty="0"/>
          </a:p>
          <a:p>
            <a:pPr marL="538163" lvl="2" indent="-219075"/>
            <a:r>
              <a:rPr lang="fr-FR" i="1" dirty="0"/>
              <a:t>&lt;</a:t>
            </a:r>
            <a:r>
              <a:rPr lang="fr-FR" i="1" dirty="0" err="1"/>
              <a:t>xsl:</a:t>
            </a:r>
            <a:r>
              <a:rPr lang="fr-FR" b="1" i="1" dirty="0" err="1"/>
              <a:t>accumulator-rule</a:t>
            </a:r>
            <a:r>
              <a:rPr lang="fr-FR" b="1" i="1" dirty="0"/>
              <a:t> /&gt;</a:t>
            </a:r>
          </a:p>
          <a:p>
            <a:pPr marL="538163" lvl="2" indent="-219075"/>
            <a:endParaRPr lang="fr-FR" b="1"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200</a:t>
            </a:fld>
            <a:endParaRPr lang="fr-FR"/>
          </a:p>
        </p:txBody>
      </p:sp>
      <p:sp>
        <p:nvSpPr>
          <p:cNvPr id="8" name="ZoneTexte 7"/>
          <p:cNvSpPr txBox="1"/>
          <p:nvPr/>
        </p:nvSpPr>
        <p:spPr>
          <a:xfrm>
            <a:off x="4000496" y="1285860"/>
            <a:ext cx="4536504" cy="23544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endParaRPr lang="fr-FR" sz="1000" i="1" dirty="0">
              <a:solidFill>
                <a:schemeClr val="bg1"/>
              </a:solidFill>
            </a:endParaRPr>
          </a:p>
          <a:p>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p:cNvSpPr/>
          <p:nvPr/>
        </p:nvSpPr>
        <p:spPr>
          <a:xfrm>
            <a:off x="4214842" y="4460756"/>
            <a:ext cx="4572000" cy="175432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29016" y="5836750"/>
            <a:ext cx="609600" cy="521208"/>
          </a:xfrm>
          <a:prstGeom prst="rect">
            <a:avLst/>
          </a:prstGeom>
        </p:spPr>
        <p:txBody>
          <a:bodyPr/>
          <a:lstStyle/>
          <a:p>
            <a:pPr algn="ctr"/>
            <a:fld id="{5A33B5BC-E3F1-4ABE-A1A6-D2608D40EC2E}" type="slidenum">
              <a:rPr lang="fr-FR" sz="1400" b="1" smtClean="0">
                <a:solidFill>
                  <a:schemeClr val="bg1"/>
                </a:solidFill>
              </a:rPr>
              <a:pPr algn="ctr"/>
              <a:t>201</a:t>
            </a:fld>
            <a:endParaRPr lang="fr-FR" sz="1400" b="1" dirty="0">
              <a:solidFill>
                <a:schemeClr val="bg1"/>
              </a:solidFill>
            </a:endParaRPr>
          </a:p>
        </p:txBody>
      </p:sp>
      <p:sp>
        <p:nvSpPr>
          <p:cNvPr id="186371" name="AutoShape 2"/>
          <p:cNvSpPr>
            <a:spLocks noGrp="1" noChangeArrowheads="1"/>
          </p:cNvSpPr>
          <p:nvPr>
            <p:ph type="title" idx="4294967295"/>
          </p:nvPr>
        </p:nvSpPr>
        <p:spPr>
          <a:xfrm>
            <a:off x="0" y="274638"/>
            <a:ext cx="7467600" cy="1143000"/>
          </a:xfrm>
        </p:spPr>
        <p:txBody>
          <a:bodyPr/>
          <a:lstStyle/>
          <a:p>
            <a:pPr eaLnBrk="1" hangingPunct="1"/>
            <a:r>
              <a:rPr lang="fr-FR" dirty="0"/>
              <a:t>Conclusion</a:t>
            </a:r>
          </a:p>
        </p:txBody>
      </p:sp>
      <p:sp>
        <p:nvSpPr>
          <p:cNvPr id="186372" name="Rectangle 3"/>
          <p:cNvSpPr>
            <a:spLocks noGrp="1" noChangeArrowheads="1"/>
          </p:cNvSpPr>
          <p:nvPr>
            <p:ph type="body" idx="4294967295"/>
          </p:nvPr>
        </p:nvSpPr>
        <p:spPr>
          <a:xfrm>
            <a:off x="1552575" y="1484313"/>
            <a:ext cx="7591425" cy="4843462"/>
          </a:xfrm>
        </p:spPr>
        <p:txBody>
          <a:bodyPr>
            <a:normAutofit/>
          </a:bodyPr>
          <a:lstStyle/>
          <a:p>
            <a:pPr lvl="1" eaLnBrk="1" hangingPunct="1">
              <a:buNone/>
            </a:pPr>
            <a:endParaRPr lang="fr-FR" dirty="0">
              <a:ea typeface="MS Mincho" pitchFamily="49" charset="-128"/>
            </a:endParaRPr>
          </a:p>
          <a:p>
            <a:pPr lvl="1" eaLnBrk="1" hangingPunct="1"/>
            <a:r>
              <a:rPr lang="fr-FR" dirty="0">
                <a:ea typeface="MS Mincho" pitchFamily="49" charset="-128"/>
              </a:rPr>
              <a:t> Dans cette partie vous avez pris connaissance des nouvelles possibilités XSL 3.0</a:t>
            </a:r>
          </a:p>
          <a:p>
            <a:pPr lvl="1" eaLnBrk="1" hangingPunct="1"/>
            <a:endParaRPr lang="fr-FR" dirty="0">
              <a:ea typeface="MS Mincho" pitchFamily="49" charset="-128"/>
            </a:endParaRPr>
          </a:p>
          <a:p>
            <a:pPr lvl="1" eaLnBrk="1" hangingPunct="1"/>
            <a:r>
              <a:rPr lang="fr-FR" dirty="0">
                <a:ea typeface="MS Mincho" pitchFamily="49" charset="-128"/>
              </a:rPr>
              <a:t> Vous avez appris les différences fondamentales entre le </a:t>
            </a:r>
            <a:r>
              <a:rPr lang="fr-FR" dirty="0" err="1">
                <a:ea typeface="MS Mincho" pitchFamily="49" charset="-128"/>
              </a:rPr>
              <a:t>xsl</a:t>
            </a:r>
            <a:r>
              <a:rPr lang="fr-FR" dirty="0">
                <a:ea typeface="MS Mincho" pitchFamily="49" charset="-128"/>
              </a:rPr>
              <a:t> 2.0 &amp; </a:t>
            </a:r>
            <a:r>
              <a:rPr lang="fr-FR" dirty="0" err="1">
                <a:ea typeface="MS Mincho" pitchFamily="49" charset="-128"/>
              </a:rPr>
              <a:t>xsl</a:t>
            </a:r>
            <a:r>
              <a:rPr lang="fr-FR" dirty="0">
                <a:ea typeface="MS Mincho" pitchFamily="49" charset="-128"/>
              </a:rPr>
              <a:t> 3.0</a:t>
            </a:r>
          </a:p>
          <a:p>
            <a:pPr lvl="1" eaLnBrk="1" hangingPunct="1"/>
            <a:endParaRPr lang="fr-FR" dirty="0">
              <a:ea typeface="MS Mincho" pitchFamily="49" charset="-128"/>
            </a:endParaRPr>
          </a:p>
          <a:p>
            <a:pPr lvl="1" eaLnBrk="1" hangingPunct="1"/>
            <a:r>
              <a:rPr lang="fr-FR" dirty="0">
                <a:ea typeface="MS Mincho" pitchFamily="49" charset="-128"/>
              </a:rPr>
              <a:t> Vous avez acquis quelques techniques de mise en œuvre de transformations XML/XSL nouvelle génération</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43900" y="5836750"/>
            <a:ext cx="609600" cy="521208"/>
          </a:xfrm>
          <a:prstGeom prst="rect">
            <a:avLst/>
          </a:prstGeom>
        </p:spPr>
        <p:txBody>
          <a:bodyPr/>
          <a:lstStyle/>
          <a:p>
            <a:pPr algn="ctr"/>
            <a:fld id="{5A33B5BC-E3F1-4ABE-A1A6-D2608D40EC2E}" type="slidenum">
              <a:rPr lang="fr-FR" sz="1400" b="1" smtClean="0">
                <a:solidFill>
                  <a:schemeClr val="bg1"/>
                </a:solidFill>
              </a:rPr>
              <a:pPr algn="ctr"/>
              <a:t>202</a:t>
            </a:fld>
            <a:endParaRPr lang="fr-FR" sz="1400" b="1" dirty="0">
              <a:solidFill>
                <a:schemeClr val="bg1"/>
              </a:solidFill>
            </a:endParaRPr>
          </a:p>
        </p:txBody>
      </p:sp>
      <p:sp>
        <p:nvSpPr>
          <p:cNvPr id="260099" name="AutoShape 2"/>
          <p:cNvSpPr>
            <a:spLocks noGrp="1" noChangeArrowheads="1"/>
          </p:cNvSpPr>
          <p:nvPr>
            <p:ph type="title" idx="4294967295"/>
          </p:nvPr>
        </p:nvSpPr>
        <p:spPr>
          <a:xfrm>
            <a:off x="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1624013"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203</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204</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p:txBody>
          <a:bodyPr>
            <a:normAutofit/>
          </a:bodyPr>
          <a:lstStyle/>
          <a:p>
            <a:r>
              <a:rPr lang="fr-FR" dirty="0"/>
              <a:t>XML et accessibilité Web</a:t>
            </a:r>
          </a:p>
        </p:txBody>
      </p:sp>
      <p:sp>
        <p:nvSpPr>
          <p:cNvPr id="2560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21</a:t>
            </a:fld>
            <a:endParaRPr lang="fr-FR"/>
          </a:p>
        </p:txBody>
      </p:sp>
      <p:sp>
        <p:nvSpPr>
          <p:cNvPr id="5" name="Étoile à 12 branches 4"/>
          <p:cNvSpPr/>
          <p:nvPr/>
        </p:nvSpPr>
        <p:spPr>
          <a:xfrm>
            <a:off x="7286644" y="2714620"/>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Même les </a:t>
            </a:r>
          </a:p>
          <a:p>
            <a:pPr algn="ctr"/>
            <a:r>
              <a:rPr lang="fr-FR" b="1" dirty="0"/>
              <a:t>particuliers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AutoShape 2"/>
          <p:cNvSpPr>
            <a:spLocks noGrp="1" noChangeArrowheads="1"/>
          </p:cNvSpPr>
          <p:nvPr>
            <p:ph type="title"/>
          </p:nvPr>
        </p:nvSpPr>
        <p:spPr/>
        <p:txBody>
          <a:bodyPr>
            <a:normAutofit/>
          </a:bodyPr>
          <a:lstStyle/>
          <a:p>
            <a:r>
              <a:rPr lang="fr-FR" dirty="0"/>
              <a:t>Les parseurs XML du marché</a:t>
            </a:r>
          </a:p>
        </p:txBody>
      </p:sp>
      <p:sp>
        <p:nvSpPr>
          <p:cNvPr id="39940" name="Rectangle 3"/>
          <p:cNvSpPr>
            <a:spLocks noGrp="1" noChangeArrowheads="1"/>
          </p:cNvSpPr>
          <p:nvPr>
            <p:ph idx="1"/>
          </p:nvPr>
        </p:nvSpPr>
        <p:spPr/>
        <p:txBody>
          <a:bodyPr>
            <a:normAutofit fontScale="92500" lnSpcReduction="20000"/>
          </a:bodyPr>
          <a:lstStyle/>
          <a:p>
            <a:r>
              <a:rPr lang="fr-FR" dirty="0"/>
              <a:t>Types de parseurs</a:t>
            </a:r>
          </a:p>
          <a:p>
            <a:pPr lvl="1"/>
            <a:r>
              <a:rPr lang="fr-FR" dirty="0">
                <a:cs typeface="Courier New" pitchFamily="49" charset="0"/>
              </a:rPr>
              <a:t> On trouve des parseurs côté client (navigateurs, API MSXML…), côté serveur (API, librairies, components…)</a:t>
            </a:r>
          </a:p>
          <a:p>
            <a:pPr lvl="1"/>
            <a:r>
              <a:rPr lang="fr-FR" dirty="0">
                <a:cs typeface="Courier New" pitchFamily="49" charset="0"/>
              </a:rPr>
              <a:t> Les navigateurs Web les plus évolués (MSIE, MFF) intègrent des parseurs et des processeurs (ex: XSL-T)</a:t>
            </a:r>
          </a:p>
          <a:p>
            <a:pPr lvl="1"/>
            <a:endParaRPr lang="fr-FR" dirty="0">
              <a:cs typeface="Courier New" pitchFamily="49" charset="0"/>
            </a:endParaRPr>
          </a:p>
          <a:p>
            <a:r>
              <a:rPr lang="fr-FR" dirty="0"/>
              <a:t>Exemples de parseurs</a:t>
            </a:r>
          </a:p>
          <a:p>
            <a:pPr lvl="1"/>
            <a:r>
              <a:rPr lang="fr-FR" dirty="0">
                <a:cs typeface="Courier New" pitchFamily="49" charset="0"/>
              </a:rPr>
              <a:t> IBM XML </a:t>
            </a:r>
            <a:r>
              <a:rPr lang="fr-FR" dirty="0" err="1">
                <a:cs typeface="Courier New" pitchFamily="49" charset="0"/>
              </a:rPr>
              <a:t>parser</a:t>
            </a:r>
            <a:r>
              <a:rPr lang="fr-FR" dirty="0">
                <a:cs typeface="Courier New" pitchFamily="49" charset="0"/>
              </a:rPr>
              <a:t> for Java</a:t>
            </a:r>
          </a:p>
          <a:p>
            <a:pPr lvl="1"/>
            <a:r>
              <a:rPr lang="fr-FR" dirty="0">
                <a:cs typeface="Courier New" pitchFamily="49" charset="0"/>
              </a:rPr>
              <a:t> </a:t>
            </a:r>
            <a:r>
              <a:rPr lang="fr-FR" dirty="0" err="1">
                <a:cs typeface="Courier New" pitchFamily="49" charset="0"/>
              </a:rPr>
              <a:t>Xerces</a:t>
            </a:r>
            <a:r>
              <a:rPr lang="fr-FR" dirty="0">
                <a:cs typeface="Courier New" pitchFamily="49" charset="0"/>
              </a:rPr>
              <a:t> Java </a:t>
            </a:r>
            <a:r>
              <a:rPr lang="fr-FR" dirty="0" err="1">
                <a:cs typeface="Courier New" pitchFamily="49" charset="0"/>
              </a:rPr>
              <a:t>Parser</a:t>
            </a:r>
            <a:r>
              <a:rPr lang="fr-FR" dirty="0">
                <a:cs typeface="Courier New" pitchFamily="49" charset="0"/>
              </a:rPr>
              <a:t> (SAX 2 et DOM 2)</a:t>
            </a:r>
          </a:p>
          <a:p>
            <a:pPr lvl="1"/>
            <a:r>
              <a:rPr lang="fr-FR" dirty="0">
                <a:cs typeface="Courier New" pitchFamily="49" charset="0"/>
              </a:rPr>
              <a:t> XP </a:t>
            </a:r>
            <a:r>
              <a:rPr lang="fr-FR" dirty="0" err="1">
                <a:cs typeface="Courier New" pitchFamily="49" charset="0"/>
              </a:rPr>
              <a:t>parser</a:t>
            </a:r>
            <a:r>
              <a:rPr lang="fr-FR" dirty="0">
                <a:cs typeface="Courier New" pitchFamily="49" charset="0"/>
              </a:rPr>
              <a:t> SAX utilisé entre autres par XT</a:t>
            </a:r>
          </a:p>
          <a:p>
            <a:pPr lvl="1"/>
            <a:r>
              <a:rPr lang="fr-FR" dirty="0">
                <a:cs typeface="Courier New" pitchFamily="49" charset="0"/>
              </a:rPr>
              <a:t> </a:t>
            </a:r>
            <a:r>
              <a:rPr lang="fr-FR" dirty="0" err="1">
                <a:cs typeface="Courier New" pitchFamily="49" charset="0"/>
              </a:rPr>
              <a:t>SimpleXML</a:t>
            </a:r>
            <a:r>
              <a:rPr lang="fr-FR" dirty="0">
                <a:cs typeface="Courier New" pitchFamily="49" charset="0"/>
              </a:rPr>
              <a:t> parseur XML pour PHP</a:t>
            </a:r>
          </a:p>
          <a:p>
            <a:pPr lvl="1"/>
            <a:r>
              <a:rPr lang="fr-FR" dirty="0">
                <a:cs typeface="Courier New" pitchFamily="49" charset="0"/>
              </a:rPr>
              <a:t> XML </a:t>
            </a:r>
            <a:r>
              <a:rPr lang="fr-FR" dirty="0" err="1">
                <a:cs typeface="Courier New" pitchFamily="49" charset="0"/>
              </a:rPr>
              <a:t>parser</a:t>
            </a:r>
            <a:r>
              <a:rPr lang="fr-FR" dirty="0">
                <a:cs typeface="Courier New" pitchFamily="49" charset="0"/>
              </a:rPr>
              <a:t> pour Adobe Flash </a:t>
            </a:r>
          </a:p>
          <a:p>
            <a:pPr lvl="1"/>
            <a:r>
              <a:rPr lang="fr-FR" dirty="0">
                <a:cs typeface="Courier New" pitchFamily="49" charset="0"/>
              </a:rPr>
              <a:t> JDOM, </a:t>
            </a:r>
            <a:r>
              <a:rPr lang="fr-FR" dirty="0" err="1">
                <a:cs typeface="Courier New" pitchFamily="49" charset="0"/>
              </a:rPr>
              <a:t>XMLBeans</a:t>
            </a:r>
            <a:r>
              <a:rPr lang="fr-FR" dirty="0">
                <a:cs typeface="Courier New" pitchFamily="49" charset="0"/>
              </a:rPr>
              <a:t>, </a:t>
            </a:r>
            <a:r>
              <a:rPr lang="fr-FR" dirty="0" err="1">
                <a:cs typeface="Courier New" pitchFamily="49" charset="0"/>
              </a:rPr>
              <a:t>StAX</a:t>
            </a:r>
            <a:r>
              <a:rPr lang="fr-FR" dirty="0">
                <a:cs typeface="Courier New" pitchFamily="49" charset="0"/>
              </a:rPr>
              <a:t>, JAXB, XOM…</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22</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normAutofit/>
          </a:bodyPr>
          <a:lstStyle/>
          <a:p>
            <a:r>
              <a:rPr lang="fr-FR" dirty="0"/>
              <a:t>Panorama des éditeurs XML</a:t>
            </a:r>
          </a:p>
        </p:txBody>
      </p:sp>
      <p:sp>
        <p:nvSpPr>
          <p:cNvPr id="41988" name="Rectangle 3"/>
          <p:cNvSpPr>
            <a:spLocks noGrp="1" noChangeArrowheads="1"/>
          </p:cNvSpPr>
          <p:nvPr>
            <p:ph idx="1"/>
          </p:nvPr>
        </p:nvSpPr>
        <p:spPr/>
        <p:txBody>
          <a:bodyPr>
            <a:normAutofit fontScale="70000" lnSpcReduction="20000"/>
          </a:bodyPr>
          <a:lstStyle/>
          <a:p>
            <a:r>
              <a:rPr lang="fr-FR" dirty="0"/>
              <a:t>Les éditeurs XML</a:t>
            </a:r>
          </a:p>
          <a:p>
            <a:pPr lvl="1"/>
            <a:r>
              <a:rPr lang="fr-FR" dirty="0"/>
              <a:t> </a:t>
            </a:r>
            <a:r>
              <a:rPr lang="fr-FR" b="1" dirty="0" err="1"/>
              <a:t>Altova</a:t>
            </a:r>
            <a:r>
              <a:rPr lang="fr-FR" b="1" dirty="0"/>
              <a:t> </a:t>
            </a:r>
            <a:r>
              <a:rPr lang="fr-FR" b="1" dirty="0" err="1"/>
              <a:t>XMLSpy</a:t>
            </a:r>
            <a:r>
              <a:rPr lang="fr-FR" b="1" dirty="0"/>
              <a:t> </a:t>
            </a:r>
            <a:r>
              <a:rPr lang="fr-FR" dirty="0"/>
              <a:t>est l'un des meilleurs outils de production XML</a:t>
            </a:r>
          </a:p>
          <a:p>
            <a:pPr lvl="1"/>
            <a:r>
              <a:rPr lang="fr-FR" dirty="0"/>
              <a:t> </a:t>
            </a:r>
            <a:r>
              <a:rPr lang="fr-FR" b="1" dirty="0" err="1"/>
              <a:t>oXygen</a:t>
            </a:r>
            <a:r>
              <a:rPr lang="fr-FR" dirty="0"/>
              <a:t> est un éditeur multiplateformes XML supportant aussi Relax NG, les </a:t>
            </a:r>
            <a:r>
              <a:rPr lang="fr-FR" dirty="0" err="1"/>
              <a:t>Schematrons</a:t>
            </a:r>
            <a:r>
              <a:rPr lang="fr-FR" dirty="0"/>
              <a:t>, SOAP, WSDL et permettant le débogage de XSL-T et </a:t>
            </a:r>
            <a:r>
              <a:rPr lang="fr-FR" dirty="0" err="1"/>
              <a:t>XQuery</a:t>
            </a:r>
            <a:endParaRPr lang="fr-FR" dirty="0"/>
          </a:p>
          <a:p>
            <a:pPr lvl="1"/>
            <a:r>
              <a:rPr lang="fr-FR" dirty="0"/>
              <a:t> </a:t>
            </a:r>
            <a:r>
              <a:rPr lang="fr-FR" b="1" dirty="0" err="1"/>
              <a:t>EditiX</a:t>
            </a:r>
            <a:r>
              <a:rPr lang="fr-FR" dirty="0"/>
              <a:t> est un éditeur similaire à </a:t>
            </a:r>
            <a:r>
              <a:rPr lang="fr-FR" dirty="0" err="1"/>
              <a:t>oXygen</a:t>
            </a:r>
            <a:r>
              <a:rPr lang="fr-FR" dirty="0"/>
              <a:t> orienté purement XML</a:t>
            </a:r>
          </a:p>
          <a:p>
            <a:pPr lvl="1"/>
            <a:r>
              <a:rPr lang="fr-FR" b="1" dirty="0"/>
              <a:t> </a:t>
            </a:r>
            <a:r>
              <a:rPr lang="fr-FR" b="1" dirty="0" err="1"/>
              <a:t>Liquid</a:t>
            </a:r>
            <a:r>
              <a:rPr lang="fr-FR" b="1" dirty="0"/>
              <a:t> XML Studio </a:t>
            </a:r>
            <a:r>
              <a:rPr lang="fr-FR" dirty="0"/>
              <a:t>propose une version libre et une payante très orientée programmation avec facilité d'intégration de composants Microsoft Visual Studio</a:t>
            </a:r>
          </a:p>
          <a:p>
            <a:pPr lvl="1"/>
            <a:r>
              <a:rPr lang="fr-FR" b="1" dirty="0"/>
              <a:t> Adobe </a:t>
            </a:r>
            <a:r>
              <a:rPr lang="fr-FR" b="1" dirty="0" err="1"/>
              <a:t>Dreamweaver</a:t>
            </a:r>
            <a:r>
              <a:rPr lang="fr-FR" b="1" dirty="0"/>
              <a:t> CS3+ </a:t>
            </a:r>
            <a:r>
              <a:rPr lang="fr-FR" dirty="0"/>
              <a:t>dispose de fonctionnalités avancées de XML (génération XSL-T, intégration de fichiers XML via son </a:t>
            </a:r>
            <a:r>
              <a:rPr lang="fr-FR" dirty="0" err="1"/>
              <a:t>framework</a:t>
            </a:r>
            <a:r>
              <a:rPr lang="fr-FR" dirty="0"/>
              <a:t> Ajax, interpréteur XPath… mais ces outils souffrent de quelques carences)</a:t>
            </a:r>
          </a:p>
          <a:p>
            <a:pPr lvl="1"/>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23</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L’IDE </a:t>
            </a:r>
            <a:r>
              <a:rPr lang="fr-FR" dirty="0" err="1"/>
              <a:t>eclipse</a:t>
            </a:r>
            <a:endParaRPr lang="fr-FR" dirty="0"/>
          </a:p>
        </p:txBody>
      </p:sp>
      <p:sp>
        <p:nvSpPr>
          <p:cNvPr id="5" name="Espace réservé du contenu 4"/>
          <p:cNvSpPr>
            <a:spLocks noGrp="1"/>
          </p:cNvSpPr>
          <p:nvPr>
            <p:ph idx="1"/>
          </p:nvPr>
        </p:nvSpPr>
        <p:spPr/>
        <p:txBody>
          <a:bodyPr>
            <a:normAutofit fontScale="85000" lnSpcReduction="20000"/>
          </a:bodyPr>
          <a:lstStyle/>
          <a:p>
            <a:r>
              <a:rPr lang="fr-FR" dirty="0"/>
              <a:t>Gratuit &amp; Open-Source</a:t>
            </a:r>
          </a:p>
          <a:p>
            <a:endParaRPr lang="fr-FR" dirty="0"/>
          </a:p>
          <a:p>
            <a:r>
              <a:rPr lang="fr-FR" dirty="0"/>
              <a:t>Auto-</a:t>
            </a:r>
            <a:r>
              <a:rPr lang="fr-FR" dirty="0" err="1"/>
              <a:t>completion</a:t>
            </a:r>
            <a:endParaRPr lang="fr-FR" dirty="0"/>
          </a:p>
          <a:p>
            <a:endParaRPr lang="fr-FR" dirty="0"/>
          </a:p>
          <a:p>
            <a:r>
              <a:rPr lang="fr-FR" dirty="0"/>
              <a:t>Version PHP</a:t>
            </a:r>
          </a:p>
          <a:p>
            <a:pPr lvl="1"/>
            <a:r>
              <a:rPr lang="fr-FR" dirty="0"/>
              <a:t>Prise en charge composants Web / html /</a:t>
            </a:r>
            <a:r>
              <a:rPr lang="fr-FR" dirty="0" err="1"/>
              <a:t>css</a:t>
            </a:r>
            <a:r>
              <a:rPr lang="fr-FR" dirty="0"/>
              <a:t> / </a:t>
            </a:r>
            <a:r>
              <a:rPr lang="fr-FR" dirty="0" err="1"/>
              <a:t>dtd</a:t>
            </a:r>
            <a:r>
              <a:rPr lang="fr-FR" dirty="0"/>
              <a:t>, déjà intégré</a:t>
            </a:r>
          </a:p>
          <a:p>
            <a:endParaRPr lang="fr-FR" dirty="0"/>
          </a:p>
          <a:p>
            <a:r>
              <a:rPr lang="fr-FR" dirty="0"/>
              <a:t>Plugins XML</a:t>
            </a:r>
          </a:p>
          <a:p>
            <a:endParaRPr lang="fr-FR" dirty="0"/>
          </a:p>
          <a:p>
            <a:endParaRPr lang="fr-FR" dirty="0"/>
          </a:p>
          <a:p>
            <a:endParaRPr lang="fr-FR" dirty="0"/>
          </a:p>
          <a:p>
            <a:r>
              <a:rPr lang="fr-FR" dirty="0"/>
              <a:t>Debugger XSL</a:t>
            </a:r>
          </a:p>
          <a:p>
            <a:pPr lvl="1"/>
            <a:endParaRPr lang="fr-FR" dirty="0"/>
          </a:p>
          <a:p>
            <a:pPr lvl="1"/>
            <a:endParaRPr lang="fr-FR" dirty="0"/>
          </a:p>
        </p:txBody>
      </p:sp>
      <p:grpSp>
        <p:nvGrpSpPr>
          <p:cNvPr id="2" name="Groupe 8"/>
          <p:cNvGrpSpPr/>
          <p:nvPr/>
        </p:nvGrpSpPr>
        <p:grpSpPr>
          <a:xfrm>
            <a:off x="1568921" y="4795242"/>
            <a:ext cx="5739383" cy="793998"/>
            <a:chOff x="1187624" y="4653136"/>
            <a:chExt cx="5739383" cy="793998"/>
          </a:xfrm>
        </p:grpSpPr>
        <p:pic>
          <p:nvPicPr>
            <p:cNvPr id="1027" name="Picture 3"/>
            <p:cNvPicPr>
              <a:picLocks noChangeAspect="1" noChangeArrowheads="1"/>
            </p:cNvPicPr>
            <p:nvPr/>
          </p:nvPicPr>
          <p:blipFill>
            <a:blip r:embed="rId3" cstate="print"/>
            <a:srcRect/>
            <a:stretch>
              <a:fillRect/>
            </a:stretch>
          </p:blipFill>
          <p:spPr bwMode="auto">
            <a:xfrm>
              <a:off x="1187624" y="4653136"/>
              <a:ext cx="5648325" cy="371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59632" y="5085184"/>
              <a:ext cx="5667375" cy="361950"/>
            </a:xfrm>
            <a:prstGeom prst="rect">
              <a:avLst/>
            </a:prstGeom>
            <a:noFill/>
            <a:ln w="9525">
              <a:noFill/>
              <a:miter lim="800000"/>
              <a:headEnd/>
              <a:tailEnd/>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p:cNvSpPr>
            <a:spLocks noGrp="1" noChangeArrowheads="1"/>
          </p:cNvSpPr>
          <p:nvPr>
            <p:ph type="title"/>
          </p:nvPr>
        </p:nvSpPr>
        <p:spPr/>
        <p:txBody>
          <a:bodyPr>
            <a:normAutofit/>
          </a:bodyPr>
          <a:lstStyle/>
          <a:p>
            <a:r>
              <a:rPr lang="fr-FR" dirty="0"/>
              <a:t>Les espaces de nom</a:t>
            </a:r>
          </a:p>
        </p:txBody>
      </p:sp>
      <p:sp>
        <p:nvSpPr>
          <p:cNvPr id="117764"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des espaces de nom</a:t>
            </a:r>
          </a:p>
          <a:p>
            <a:pPr lvl="1" eaLnBrk="1" hangingPunct="1"/>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eaLnBrk="1" hangingPunct="1"/>
            <a:r>
              <a:rPr lang="fr-FR" dirty="0">
                <a:ea typeface="MS Mincho" pitchFamily="49" charset="-128"/>
              </a:rPr>
              <a:t> </a:t>
            </a:r>
            <a:r>
              <a:rPr lang="fr-FR" dirty="0"/>
              <a:t>Sur le Web, le namespace prend généralement la forme d’une URI ou URN (mais ce n’est pas obligatoire)</a:t>
            </a:r>
          </a:p>
          <a:p>
            <a:pPr lvl="1" eaLnBrk="1" hangingPunct="1"/>
            <a:endParaRPr lang="fr-FR" dirty="0"/>
          </a:p>
          <a:p>
            <a:pPr lvl="1" eaLnBrk="1" hangingPunct="1"/>
            <a:endParaRPr lang="fr-FR" dirty="0"/>
          </a:p>
          <a:p>
            <a:pPr lvl="1" eaLnBrk="1" hangingPunct="1"/>
            <a:endParaRPr lang="fr-FR" dirty="0"/>
          </a:p>
          <a:p>
            <a:pPr eaLnBrk="1" hangingPunct="1"/>
            <a:r>
              <a:rPr lang="fr-FR" dirty="0">
                <a:ea typeface="MS Mincho" pitchFamily="49" charset="-128"/>
              </a:rPr>
              <a:t>Les préfixes</a:t>
            </a:r>
          </a:p>
          <a:p>
            <a:pPr lvl="1" eaLnBrk="1" hangingPunct="1"/>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eaLnBrk="1" hangingPunct="1"/>
            <a:r>
              <a:rPr lang="fr-FR" dirty="0"/>
              <a:t> Préfixes multiples :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25</a:t>
            </a:fld>
            <a:endParaRPr lang="fr-FR"/>
          </a:p>
        </p:txBody>
      </p:sp>
      <p:sp>
        <p:nvSpPr>
          <p:cNvPr id="117762" name="Rectangle 13"/>
          <p:cNvSpPr>
            <a:spLocks noGrp="1" noChangeArrowheads="1"/>
          </p:cNvSpPr>
          <p:nvPr>
            <p:ph type="sldNum" sz="quarter" idx="4294967295"/>
          </p:nvPr>
        </p:nvSpPr>
        <p:spPr>
          <a:xfrm>
            <a:off x="0" y="6362700"/>
            <a:ext cx="762000" cy="488950"/>
          </a:xfrm>
          <a:prstGeom prst="rect">
            <a:avLst/>
          </a:prstGeom>
          <a:noFill/>
        </p:spPr>
        <p:txBody>
          <a:bodyPr/>
          <a:lstStyle/>
          <a:p>
            <a:fld id="{A0AC3DA4-B1B1-4CC5-96DA-42778C12D9A9}" type="slidenum">
              <a:rPr lang="fr-FR" smtClean="0"/>
              <a:pPr/>
              <a:t>25</a:t>
            </a:fld>
            <a:endParaRPr lang="fr-FR" dirty="0"/>
          </a:p>
        </p:txBody>
      </p:sp>
      <p:sp>
        <p:nvSpPr>
          <p:cNvPr id="7" name="ZoneTexte 6"/>
          <p:cNvSpPr txBox="1"/>
          <p:nvPr/>
        </p:nvSpPr>
        <p:spPr>
          <a:xfrm>
            <a:off x="3143240" y="3714752"/>
            <a:ext cx="4688670" cy="14157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fr-FR" sz="1200" b="1" i="1" u="sng" dirty="0">
                <a:solidFill>
                  <a:schemeClr val="tx1"/>
                </a:solidFill>
              </a:rPr>
              <a:t>Code XML :</a:t>
            </a:r>
          </a:p>
          <a:p>
            <a:pPr marL="0" lvl="1"/>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p:cNvSpPr>
            <a:spLocks noGrp="1" noChangeArrowheads="1"/>
          </p:cNvSpPr>
          <p:nvPr>
            <p:ph type="title"/>
          </p:nvPr>
        </p:nvSpPr>
        <p:spPr/>
        <p:txBody>
          <a:bodyPr>
            <a:normAutofit/>
          </a:bodyPr>
          <a:lstStyle/>
          <a:p>
            <a:r>
              <a:rPr lang="fr-FR" dirty="0"/>
              <a:t>Les espaces de nom</a:t>
            </a:r>
          </a:p>
        </p:txBody>
      </p:sp>
      <p:sp>
        <p:nvSpPr>
          <p:cNvPr id="118788" name="Rectangle 1027"/>
          <p:cNvSpPr>
            <a:spLocks noGrp="1" noChangeArrowheads="1"/>
          </p:cNvSpPr>
          <p:nvPr>
            <p:ph idx="1"/>
          </p:nvPr>
        </p:nvSpPr>
        <p:spPr/>
        <p:txBody>
          <a:bodyPr>
            <a:normAutofit fontScale="70000" lnSpcReduction="20000"/>
          </a:bodyPr>
          <a:lstStyle/>
          <a:p>
            <a:r>
              <a:rPr lang="fr-FR" dirty="0"/>
              <a:t>La portée d'un espace de nom :</a:t>
            </a:r>
          </a:p>
          <a:p>
            <a:pPr lvl="1" eaLnBrk="1" hangingPunct="1"/>
            <a:r>
              <a:rPr lang="fr-FR" dirty="0"/>
              <a:t> Portée (</a:t>
            </a:r>
            <a:r>
              <a:rPr lang="fr-FR" dirty="0" err="1"/>
              <a:t>scoping</a:t>
            </a:r>
            <a:r>
              <a:rPr lang="fr-FR" dirty="0"/>
              <a:t>): de la balise de déclaration à celle de fin (sauf autres zones ns)</a:t>
            </a:r>
          </a:p>
          <a:p>
            <a:pPr lvl="1" eaLnBrk="1" hangingPunct="1"/>
            <a:endParaRPr lang="fr-FR" sz="1400" dirty="0"/>
          </a:p>
          <a:p>
            <a:pPr lvl="1" eaLnBrk="1" hangingPunct="1"/>
            <a:r>
              <a:rPr lang="fr-FR" dirty="0"/>
              <a:t> Default namespace : </a:t>
            </a:r>
          </a:p>
          <a:p>
            <a:pPr lvl="1" eaLnBrk="1" hangingPunct="1"/>
            <a:endParaRPr lang="fr-FR" dirty="0"/>
          </a:p>
          <a:p>
            <a:pPr lvl="2"/>
            <a:r>
              <a:rPr lang="fr-FR" dirty="0"/>
              <a:t>balises préfixées</a:t>
            </a:r>
          </a:p>
          <a:p>
            <a:pPr lvl="2">
              <a:buNone/>
            </a:pPr>
            <a:r>
              <a:rPr lang="fr-FR" dirty="0"/>
              <a:t>	 pas attributs</a:t>
            </a:r>
          </a:p>
          <a:p>
            <a:pPr lvl="1" eaLnBrk="1" hangingPunct="1"/>
            <a:endParaRPr lang="fr-FR" dirty="0"/>
          </a:p>
          <a:p>
            <a:pPr lvl="1" eaLnBrk="1" hangingPunct="1"/>
            <a:endParaRPr lang="fr-FR" dirty="0"/>
          </a:p>
          <a:p>
            <a:pPr lvl="1" eaLnBrk="1" hangingPunct="1"/>
            <a:r>
              <a:rPr lang="fr-FR" dirty="0"/>
              <a:t> Unicité du ns : 2 ns ayant la même valeur sont considérés identiques. </a:t>
            </a:r>
            <a:br>
              <a:rPr lang="fr-FR" dirty="0"/>
            </a:br>
            <a:r>
              <a:rPr lang="fr-FR" dirty="0"/>
              <a:t>ex: </a:t>
            </a:r>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marL="2771775" lvl="3" indent="-200025"/>
            <a:r>
              <a:rPr lang="fr-FR" dirty="0"/>
              <a:t>(a non-préfixé car attribut)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26</a:t>
            </a:fld>
            <a:endParaRPr lang="fr-FR"/>
          </a:p>
        </p:txBody>
      </p:sp>
      <p:sp>
        <p:nvSpPr>
          <p:cNvPr id="118786" name="Rectangle 13"/>
          <p:cNvSpPr>
            <a:spLocks noGrp="1" noChangeArrowheads="1"/>
          </p:cNvSpPr>
          <p:nvPr>
            <p:ph type="sldNum" sz="quarter" idx="4294967295"/>
          </p:nvPr>
        </p:nvSpPr>
        <p:spPr>
          <a:xfrm>
            <a:off x="0" y="6362700"/>
            <a:ext cx="762000" cy="488950"/>
          </a:xfrm>
          <a:prstGeom prst="rect">
            <a:avLst/>
          </a:prstGeom>
          <a:noFill/>
        </p:spPr>
        <p:txBody>
          <a:bodyPr/>
          <a:lstStyle/>
          <a:p>
            <a:fld id="{99FCC7CA-2E95-4CD6-B710-24D3F1722910}" type="slidenum">
              <a:rPr lang="fr-FR" smtClean="0"/>
              <a:pPr/>
              <a:t>26</a:t>
            </a:fld>
            <a:endParaRPr lang="fr-FR"/>
          </a:p>
        </p:txBody>
      </p:sp>
      <p:sp>
        <p:nvSpPr>
          <p:cNvPr id="7" name="ZoneTexte 6"/>
          <p:cNvSpPr txBox="1"/>
          <p:nvPr/>
        </p:nvSpPr>
        <p:spPr>
          <a:xfrm>
            <a:off x="3707904" y="2564904"/>
            <a:ext cx="532859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i="1" dirty="0"/>
              <a:t>&lt;book </a:t>
            </a:r>
            <a:r>
              <a:rPr lang="fr-FR" b="1" i="1" dirty="0" err="1"/>
              <a:t>xmlns</a:t>
            </a:r>
            <a:r>
              <a:rPr lang="fr-FR" i="1" dirty="0"/>
              <a:t>="…" </a:t>
            </a:r>
            <a:r>
              <a:rPr lang="fr-FR" b="1" i="1" dirty="0" err="1"/>
              <a:t>xmlns:isbn</a:t>
            </a:r>
            <a:r>
              <a:rPr lang="fr-FR" i="1" dirty="0"/>
              <a:t>="…"&gt; </a:t>
            </a:r>
          </a:p>
          <a:p>
            <a:r>
              <a:rPr lang="fr-FR" i="1" dirty="0"/>
              <a:t>	&lt;</a:t>
            </a:r>
            <a:r>
              <a:rPr lang="fr-FR" i="1" dirty="0" err="1"/>
              <a:t>title</a:t>
            </a:r>
            <a:r>
              <a:rPr lang="fr-FR" i="1" dirty="0"/>
              <a:t>…&gt;… &lt;/</a:t>
            </a:r>
            <a:r>
              <a:rPr lang="fr-FR" i="1" dirty="0" err="1"/>
              <a:t>title</a:t>
            </a:r>
            <a:r>
              <a:rPr lang="fr-FR" i="1" dirty="0"/>
              <a:t>&gt; </a:t>
            </a:r>
          </a:p>
          <a:p>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r>
              <a:rPr lang="fr-FR" i="1" dirty="0"/>
              <a:t>&lt;/book&gt;</a:t>
            </a:r>
            <a:endParaRPr lang="fr-FR" dirty="0"/>
          </a:p>
        </p:txBody>
      </p:sp>
      <p:sp>
        <p:nvSpPr>
          <p:cNvPr id="8" name="Rectangle 7"/>
          <p:cNvSpPr/>
          <p:nvPr/>
        </p:nvSpPr>
        <p:spPr>
          <a:xfrm>
            <a:off x="539552" y="4809926"/>
            <a:ext cx="799288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p:cNvSpPr>
            <a:spLocks noGrp="1" noChangeArrowheads="1"/>
          </p:cNvSpPr>
          <p:nvPr>
            <p:ph type="title"/>
          </p:nvPr>
        </p:nvSpPr>
        <p:spPr/>
        <p:txBody>
          <a:bodyPr>
            <a:normAutofit/>
          </a:bodyPr>
          <a:lstStyle/>
          <a:p>
            <a:r>
              <a:rPr lang="fr-FR" dirty="0"/>
              <a:t>Les espaces de nom</a:t>
            </a:r>
          </a:p>
        </p:txBody>
      </p:sp>
      <p:sp>
        <p:nvSpPr>
          <p:cNvPr id="119812" name="Rectangle 3"/>
          <p:cNvSpPr>
            <a:spLocks noGrp="1" noChangeArrowheads="1"/>
          </p:cNvSpPr>
          <p:nvPr>
            <p:ph idx="1"/>
          </p:nvPr>
        </p:nvSpPr>
        <p:spPr/>
        <p:txBody>
          <a:bodyPr>
            <a:normAutofit lnSpcReduction="10000"/>
          </a:bodyPr>
          <a:lstStyle/>
          <a:p>
            <a:r>
              <a:rPr lang="fr-FR" dirty="0"/>
              <a:t>Choisir le NS par défaut</a:t>
            </a:r>
          </a:p>
          <a:p>
            <a:pPr lvl="1"/>
            <a:endParaRPr lang="fr-FR" dirty="0"/>
          </a:p>
          <a:p>
            <a:pPr lvl="1"/>
            <a:r>
              <a:rPr lang="fr-FR" dirty="0"/>
              <a:t> attention au choix du NS par défaut, il n'est pas anodin</a:t>
            </a:r>
          </a:p>
          <a:p>
            <a:pPr lvl="1"/>
            <a:endParaRPr lang="fr-FR" dirty="0"/>
          </a:p>
          <a:p>
            <a:pPr lvl="1"/>
            <a:r>
              <a:rPr lang="fr-FR" dirty="0"/>
              <a:t> il est préférable de l'appliquer au document de sortie final en cas de transformation</a:t>
            </a:r>
          </a:p>
          <a:p>
            <a:pPr lvl="1"/>
            <a:endParaRPr lang="fr-FR" dirty="0"/>
          </a:p>
          <a:p>
            <a:pPr lvl="1"/>
            <a:r>
              <a:rPr lang="fr-FR" dirty="0"/>
              <a:t> ou, certains parseurs ne gérant pas bien les espaces de nom, il est préférable d'appliquer le NS par défaut à ce parseur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27</a:t>
            </a:fld>
            <a:endParaRPr lang="fr-F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endParaRPr lang="fr-FR"/>
          </a:p>
        </p:txBody>
      </p:sp>
      <p:sp>
        <p:nvSpPr>
          <p:cNvPr id="7" name="Espace réservé du contenu 6"/>
          <p:cNvSpPr>
            <a:spLocks noGrp="1"/>
          </p:cNvSpPr>
          <p:nvPr>
            <p:ph idx="1"/>
          </p:nvPr>
        </p:nvSpPr>
        <p:spPr/>
        <p:txBody>
          <a:bodyPr/>
          <a:lstStyle/>
          <a:p>
            <a:r>
              <a:rPr lang="fr-FR" dirty="0"/>
              <a:t>dans cette partie nous aurons vus </a:t>
            </a:r>
          </a:p>
          <a:p>
            <a:pPr lvl="1"/>
            <a:endParaRPr lang="fr-FR" dirty="0"/>
          </a:p>
          <a:p>
            <a:pPr lvl="1"/>
            <a:r>
              <a:rPr lang="fr-FR" dirty="0"/>
              <a:t>Qu'est-ce que le XML &amp; où l'utiliser?</a:t>
            </a:r>
          </a:p>
          <a:p>
            <a:pPr lvl="1"/>
            <a:r>
              <a:rPr lang="fr-FR" dirty="0"/>
              <a:t>Ses rapports avec le web et ses usages</a:t>
            </a:r>
          </a:p>
          <a:p>
            <a:pPr lvl="1"/>
            <a:r>
              <a:rPr lang="fr-FR" dirty="0"/>
              <a:t>Qu'il étais important de laisser une accessibilité minimum</a:t>
            </a:r>
          </a:p>
          <a:p>
            <a:pPr lvl="1"/>
            <a:r>
              <a:rPr lang="fr-FR" dirty="0"/>
              <a:t>Comment il étais parcourus par les Parseurs          	    </a:t>
            </a:r>
          </a:p>
          <a:p>
            <a:pPr lvl="1"/>
            <a:r>
              <a:rPr lang="fr-FR" dirty="0"/>
              <a:t>et les outils pour l'éditer	    </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28</a:t>
            </a:fld>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err="1"/>
              <a:t>Unitées</a:t>
            </a:r>
            <a:endParaRPr lang="fr-FR" sz="1400" i="1" dirty="0"/>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29</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3</a:t>
            </a:fld>
            <a:endParaRPr lang="fr-FR"/>
          </a:p>
        </p:txBody>
      </p:sp>
    </p:spTree>
    <p:extLst>
      <p:ext uri="{BB962C8B-B14F-4D97-AF65-F5344CB8AC3E}">
        <p14:creationId xmlns:p14="http://schemas.microsoft.com/office/powerpoint/2010/main" val="103685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30</a:t>
            </a:fld>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31</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32</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33</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34</a:t>
            </a:fld>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35</a:t>
            </a:fld>
            <a:endParaRPr lang="fr-FR"/>
          </a:p>
        </p:txBody>
      </p:sp>
      <p:sp>
        <p:nvSpPr>
          <p:cNvPr id="5" name="ZoneTexte 4"/>
          <p:cNvSpPr txBox="1"/>
          <p:nvPr/>
        </p:nvSpPr>
        <p:spPr>
          <a:xfrm>
            <a:off x="1705869"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2759855" y="3419708"/>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346983" y="5000636"/>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79181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36</a:t>
            </a:fld>
            <a:endParaRPr lang="fr-F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37</a:t>
            </a:fld>
            <a:endParaRPr lang="fr-F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38</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39</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40</a:t>
            </a:fld>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41</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42</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43</a:t>
            </a:fld>
            <a:endParaRPr lang="fr-F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44</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45</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46</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403648" y="3573016"/>
            <a:ext cx="6156176"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48</a:t>
            </a:fld>
            <a:endParaRPr lang="fr-FR" altLang="fr-F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49</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a:t>
            </a:r>
            <a:r>
              <a:rPr lang="fr-FR" dirty="0" err="1"/>
              <a:t>Orsys</a:t>
            </a:r>
            <a:endParaRPr lang="fr-FR" dirty="0"/>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50</a:t>
            </a:fld>
            <a:endParaRPr lang="fr-F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51</a:t>
            </a:fld>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3"/>
            </a:pPr>
            <a:r>
              <a:rPr lang="fr-FR" dirty="0"/>
              <a:t>XPATH</a:t>
            </a:r>
          </a:p>
        </p:txBody>
      </p:sp>
      <p:sp>
        <p:nvSpPr>
          <p:cNvPr id="7" name="Espace réservé du texte 2"/>
          <p:cNvSpPr>
            <a:spLocks noGrp="1"/>
          </p:cNvSpPr>
          <p:nvPr>
            <p:ph type="body" idx="1"/>
          </p:nvPr>
        </p:nvSpPr>
        <p:spPr/>
        <p:txBody>
          <a:bodyPr>
            <a:normAutofit fontScale="85000" lnSpcReduction="20000"/>
          </a:bodyPr>
          <a:lstStyle/>
          <a:p>
            <a:pPr marL="400050" indent="-400050">
              <a:buFont typeface="Wingdings" pitchFamily="2" charset="2"/>
              <a:buChar char="q"/>
            </a:pPr>
            <a:r>
              <a:rPr lang="fr-FR" dirty="0"/>
              <a:t>Exploration                         </a:t>
            </a:r>
            <a:endParaRPr lang="fr-FR" sz="1400" i="1" dirty="0"/>
          </a:p>
          <a:p>
            <a:pPr marL="400050" indent="-400050">
              <a:buFont typeface="Wingdings" pitchFamily="2" charset="2"/>
              <a:buChar char="q"/>
            </a:pPr>
            <a:r>
              <a:rPr lang="fr-FR" dirty="0"/>
              <a:t>Syntaxe	                </a:t>
            </a:r>
            <a:endParaRPr lang="fr-FR" sz="1400" i="1" dirty="0"/>
          </a:p>
          <a:p>
            <a:pPr marL="1040130" lvl="1" indent="-400050">
              <a:buClr>
                <a:schemeClr val="tx1"/>
              </a:buClr>
              <a:buFont typeface="+mj-lt"/>
              <a:buAutoNum type="alphaUcPeriod"/>
            </a:pPr>
            <a:r>
              <a:rPr lang="fr-FR" i="1" dirty="0"/>
              <a:t>Sélection                    </a:t>
            </a:r>
            <a:endParaRPr lang="fr-FR" sz="1400" i="1" dirty="0"/>
          </a:p>
          <a:p>
            <a:pPr marL="1040130" lvl="1" indent="-400050">
              <a:buClr>
                <a:schemeClr val="tx1"/>
              </a:buClr>
              <a:buFont typeface="+mj-lt"/>
              <a:buAutoNum type="alphaUcPeriod"/>
            </a:pPr>
            <a:r>
              <a:rPr lang="fr-FR" sz="1400" i="1" dirty="0"/>
              <a:t>Axes                                    </a:t>
            </a:r>
          </a:p>
          <a:p>
            <a:pPr marL="1040130" lvl="1" indent="-400050">
              <a:buClr>
                <a:schemeClr val="tx1"/>
              </a:buClr>
              <a:buFont typeface="+mj-lt"/>
              <a:buAutoNum type="alphaUcPeriod"/>
            </a:pPr>
            <a:r>
              <a:rPr lang="fr-FR" sz="1400" i="1" dirty="0"/>
              <a:t>Calculs  &amp; Opération        </a:t>
            </a:r>
          </a:p>
          <a:p>
            <a:pPr marL="400050" indent="-400050">
              <a:buFont typeface="Wingdings" pitchFamily="2" charset="2"/>
              <a:buChar char="q"/>
            </a:pPr>
            <a:r>
              <a:rPr lang="fr-FR" dirty="0"/>
              <a:t>Fonctions                           </a:t>
            </a:r>
            <a:endParaRPr lang="fr-FR" sz="1400" i="1" dirty="0"/>
          </a:p>
          <a:p>
            <a:pPr marL="400050" indent="-400050"/>
            <a:endParaRPr lang="fr-FR" sz="1400" i="1" dirty="0"/>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52</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p:cNvSpPr>
            <a:spLocks noGrp="1" noChangeArrowheads="1"/>
          </p:cNvSpPr>
          <p:nvPr>
            <p:ph type="title"/>
          </p:nvPr>
        </p:nvSpPr>
        <p:spPr/>
        <p:txBody>
          <a:bodyPr>
            <a:normAutofit/>
          </a:bodyPr>
          <a:lstStyle/>
          <a:p>
            <a:pPr eaLnBrk="1" hangingPunct="1"/>
            <a:r>
              <a:rPr lang="fr-FR" dirty="0" err="1"/>
              <a:t>XPath</a:t>
            </a:r>
            <a:r>
              <a:rPr lang="fr-FR" dirty="0"/>
              <a:t> définition</a:t>
            </a:r>
          </a:p>
        </p:txBody>
      </p:sp>
      <p:sp>
        <p:nvSpPr>
          <p:cNvPr id="139268" name="Rectangle 3"/>
          <p:cNvSpPr>
            <a:spLocks noGrp="1" noChangeArrowheads="1"/>
          </p:cNvSpPr>
          <p:nvPr>
            <p:ph idx="1"/>
          </p:nvPr>
        </p:nvSpPr>
        <p:spPr/>
        <p:txBody>
          <a:bodyPr>
            <a:normAutofit/>
          </a:bodyPr>
          <a:lstStyle/>
          <a:p>
            <a:pPr eaLnBrk="1" hangingPunct="1"/>
            <a:r>
              <a:rPr lang="fr-FR" dirty="0">
                <a:ea typeface="MS Mincho" pitchFamily="49" charset="-128"/>
              </a:rPr>
              <a:t>Définition</a:t>
            </a:r>
          </a:p>
          <a:p>
            <a:pPr lvl="1" eaLnBrk="1" hangingPunct="1"/>
            <a:endParaRPr lang="fr-FR" dirty="0">
              <a:ea typeface="MS Mincho" pitchFamily="49" charset="-128"/>
            </a:endParaRPr>
          </a:p>
          <a:p>
            <a:pPr lvl="1" eaLnBrk="1" hangingPunct="1"/>
            <a:r>
              <a:rPr lang="fr-FR" dirty="0">
                <a:ea typeface="MS Mincho" pitchFamily="49" charset="-128"/>
              </a:rPr>
              <a:t> XPath est un langage utilisé pour naviguer dans un document XML, en extraire des informations et effectuer des calculs et opérations simples ou complexes</a:t>
            </a:r>
          </a:p>
          <a:p>
            <a:pPr lvl="1" eaLnBrk="1" hangingPunct="1"/>
            <a:endParaRPr lang="fr-FR" dirty="0">
              <a:ea typeface="MS Mincho" pitchFamily="49" charset="-128"/>
            </a:endParaRPr>
          </a:p>
          <a:p>
            <a:pPr lvl="1" eaLnBrk="1" hangingPunct="1"/>
            <a:r>
              <a:rPr lang="fr-FR" dirty="0">
                <a:ea typeface="MS Mincho" pitchFamily="49" charset="-128"/>
              </a:rPr>
              <a:t> Standard du W3C utilisé dans </a:t>
            </a:r>
            <a:r>
              <a:rPr lang="fr-FR" dirty="0" err="1">
                <a:ea typeface="MS Mincho" pitchFamily="49" charset="-128"/>
              </a:rPr>
              <a:t>XQuery</a:t>
            </a:r>
            <a:r>
              <a:rPr lang="fr-FR" dirty="0">
                <a:ea typeface="MS Mincho" pitchFamily="49" charset="-128"/>
              </a:rPr>
              <a:t> (</a:t>
            </a:r>
            <a:r>
              <a:rPr lang="fr-FR" dirty="0" err="1">
                <a:ea typeface="MS Mincho" pitchFamily="49" charset="-128"/>
              </a:rPr>
              <a:t>BdD</a:t>
            </a:r>
            <a:r>
              <a:rPr lang="fr-FR" dirty="0">
                <a:ea typeface="MS Mincho" pitchFamily="49" charset="-128"/>
              </a:rPr>
              <a:t>), </a:t>
            </a:r>
            <a:r>
              <a:rPr lang="fr-FR" dirty="0" err="1">
                <a:ea typeface="MS Mincho" pitchFamily="49" charset="-128"/>
              </a:rPr>
              <a:t>XPointer</a:t>
            </a:r>
            <a:r>
              <a:rPr lang="fr-FR" dirty="0">
                <a:ea typeface="MS Mincho" pitchFamily="49" charset="-128"/>
              </a:rPr>
              <a:t> (pointeurs d’hyperliens sur des fragments XML) et surtout un élément majeur de XSLT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53</a:t>
            </a:fld>
            <a:endParaRPr lang="fr-FR"/>
          </a:p>
        </p:txBody>
      </p:sp>
      <p:sp>
        <p:nvSpPr>
          <p:cNvPr id="139266" name="Rectangle 13"/>
          <p:cNvSpPr>
            <a:spLocks noGrp="1" noChangeArrowheads="1"/>
          </p:cNvSpPr>
          <p:nvPr>
            <p:ph type="sldNum" sz="quarter" idx="4294967295"/>
          </p:nvPr>
        </p:nvSpPr>
        <p:spPr>
          <a:xfrm>
            <a:off x="0" y="6362700"/>
            <a:ext cx="762000" cy="488950"/>
          </a:xfrm>
          <a:prstGeom prst="rect">
            <a:avLst/>
          </a:prstGeom>
          <a:noFill/>
        </p:spPr>
        <p:txBody>
          <a:bodyPr/>
          <a:lstStyle/>
          <a:p>
            <a:fld id="{62FDA899-3171-453D-B4B9-257DD39D1961}" type="slidenum">
              <a:rPr lang="fr-FR" smtClean="0"/>
              <a:pPr/>
              <a:t>53</a:t>
            </a:fld>
            <a:endParaRPr lang="fr-F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XPath</a:t>
            </a:r>
            <a:r>
              <a:rPr lang="fr-FR" dirty="0"/>
              <a:t> définition</a:t>
            </a:r>
          </a:p>
        </p:txBody>
      </p:sp>
      <p:sp>
        <p:nvSpPr>
          <p:cNvPr id="3" name="Espace réservé du contenu 2"/>
          <p:cNvSpPr>
            <a:spLocks noGrp="1"/>
          </p:cNvSpPr>
          <p:nvPr>
            <p:ph idx="1"/>
          </p:nvPr>
        </p:nvSpPr>
        <p:spPr/>
        <p:txBody>
          <a:bodyPr>
            <a:normAutofit lnSpcReduction="10000"/>
          </a:bodyPr>
          <a:lstStyle/>
          <a:p>
            <a:r>
              <a:rPr lang="fr-FR" dirty="0"/>
              <a:t>XML </a:t>
            </a:r>
            <a:r>
              <a:rPr lang="fr-FR" dirty="0" err="1"/>
              <a:t>Path</a:t>
            </a:r>
            <a:r>
              <a:rPr lang="fr-FR" dirty="0"/>
              <a:t> </a:t>
            </a:r>
            <a:r>
              <a:rPr lang="fr-FR" dirty="0" err="1"/>
              <a:t>Language</a:t>
            </a:r>
            <a:r>
              <a:rPr lang="fr-FR" dirty="0"/>
              <a:t> (</a:t>
            </a:r>
            <a:r>
              <a:rPr lang="fr-FR" dirty="0" err="1"/>
              <a:t>XPath</a:t>
            </a:r>
            <a:r>
              <a:rPr lang="fr-FR" dirty="0"/>
              <a:t>) 1.0 </a:t>
            </a:r>
          </a:p>
          <a:p>
            <a:pPr lvl="1"/>
            <a:r>
              <a:rPr lang="fr-FR" b="1" u="sng" dirty="0"/>
              <a:t>recommandation</a:t>
            </a:r>
            <a:r>
              <a:rPr lang="fr-FR" dirty="0"/>
              <a:t> du W3C du 16 Novembre 1999</a:t>
            </a:r>
          </a:p>
          <a:p>
            <a:pPr lvl="1"/>
            <a:r>
              <a:rPr lang="fr-FR" dirty="0"/>
              <a:t>Version non maintenue</a:t>
            </a:r>
          </a:p>
          <a:p>
            <a:pPr lvl="1"/>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du 14 </a:t>
            </a:r>
            <a:r>
              <a:rPr lang="fr-FR" dirty="0" err="1"/>
              <a:t>Decembre</a:t>
            </a:r>
            <a:r>
              <a:rPr lang="fr-FR" dirty="0"/>
              <a:t> 2010</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3.x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54</a:t>
            </a:fld>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p:cNvSpPr>
            <a:spLocks noGrp="1" noChangeArrowheads="1"/>
          </p:cNvSpPr>
          <p:nvPr>
            <p:ph type="title"/>
          </p:nvPr>
        </p:nvSpPr>
        <p:spPr>
          <a:xfrm>
            <a:off x="457200" y="620688"/>
            <a:ext cx="8229600" cy="1066800"/>
          </a:xfrm>
        </p:spPr>
        <p:txBody>
          <a:bodyPr>
            <a:normAutofit/>
          </a:bodyPr>
          <a:lstStyle/>
          <a:p>
            <a:pPr eaLnBrk="1" hangingPunct="1"/>
            <a:r>
              <a:rPr lang="fr-FR" dirty="0"/>
              <a:t>Syntaxe</a:t>
            </a:r>
            <a:br>
              <a:rPr lang="fr-FR" dirty="0"/>
            </a:br>
            <a:r>
              <a:rPr lang="fr-FR" dirty="0"/>
              <a:t>		a) sélection</a:t>
            </a:r>
          </a:p>
        </p:txBody>
      </p:sp>
      <p:sp>
        <p:nvSpPr>
          <p:cNvPr id="140292" name="Rectangle 3"/>
          <p:cNvSpPr>
            <a:spLocks noGrp="1" noChangeArrowheads="1"/>
          </p:cNvSpPr>
          <p:nvPr>
            <p:ph idx="1"/>
          </p:nvPr>
        </p:nvSpPr>
        <p:spPr>
          <a:xfrm>
            <a:off x="457200" y="1785926"/>
            <a:ext cx="8258204" cy="481264"/>
          </a:xfrm>
        </p:spPr>
        <p:txBody>
          <a:bodyPr>
            <a:normAutofit fontScale="92500" lnSpcReduction="20000"/>
          </a:bodyPr>
          <a:lstStyle/>
          <a:p>
            <a:pPr eaLnBrk="1" hangingPunct="1"/>
            <a:r>
              <a:rPr lang="fr-FR" dirty="0">
                <a:ea typeface="MS Mincho" pitchFamily="49" charset="-128"/>
              </a:rPr>
              <a:t>Syntaxe : Sélection	</a:t>
            </a:r>
            <a:endParaRPr lang="fr-FR" dirty="0">
              <a:sym typeface="Wingdings" pitchFamily="2" charset="2"/>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55</a:t>
            </a:fld>
            <a:endParaRPr lang="fr-FR"/>
          </a:p>
        </p:txBody>
      </p:sp>
      <p:sp>
        <p:nvSpPr>
          <p:cNvPr id="5" name="Rectangle 4"/>
          <p:cNvSpPr/>
          <p:nvPr/>
        </p:nvSpPr>
        <p:spPr>
          <a:xfrm>
            <a:off x="251520" y="2357430"/>
            <a:ext cx="8712968" cy="390876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err="1">
                <a:ea typeface="MS Mincho" pitchFamily="49" charset="-128"/>
              </a:rPr>
              <a:t>text</a:t>
            </a:r>
            <a:r>
              <a:rPr lang="fr-FR" dirty="0">
                <a:ea typeface="MS Mincho" pitchFamily="49" charset="-128"/>
              </a:rPr>
              <a: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a:ea typeface="MS Mincho" pitchFamily="49" charset="-128"/>
              </a:rPr>
              <a:t>node()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p:cNvSpPr>
            <a:spLocks noGrp="1" noChangeArrowheads="1"/>
          </p:cNvSpPr>
          <p:nvPr>
            <p:ph type="title"/>
          </p:nvPr>
        </p:nvSpPr>
        <p:spPr>
          <a:xfrm>
            <a:off x="457200" y="620688"/>
            <a:ext cx="8229600" cy="1066800"/>
          </a:xfrm>
        </p:spPr>
        <p:txBody>
          <a:bodyPr>
            <a:normAutofit/>
          </a:bodyPr>
          <a:lstStyle/>
          <a:p>
            <a:r>
              <a:rPr lang="fr-FR" dirty="0"/>
              <a:t>Syntaxe</a:t>
            </a:r>
            <a:br>
              <a:rPr lang="fr-FR" dirty="0"/>
            </a:br>
            <a:r>
              <a:rPr lang="fr-FR" dirty="0"/>
              <a:t>		a) sélection</a:t>
            </a:r>
          </a:p>
        </p:txBody>
      </p:sp>
      <p:sp>
        <p:nvSpPr>
          <p:cNvPr id="141316" name="Rectangle 3"/>
          <p:cNvSpPr>
            <a:spLocks noGrp="1" noChangeArrowheads="1"/>
          </p:cNvSpPr>
          <p:nvPr>
            <p:ph idx="1"/>
          </p:nvPr>
        </p:nvSpPr>
        <p:spPr>
          <a:xfrm>
            <a:off x="457200" y="1960240"/>
            <a:ext cx="8186766" cy="388640"/>
          </a:xfrm>
        </p:spPr>
        <p:txBody>
          <a:bodyPr>
            <a:normAutofit fontScale="70000" lnSpcReduction="20000"/>
          </a:bodyPr>
          <a:lstStyle/>
          <a:p>
            <a:pPr eaLnBrk="1" hangingPunct="1"/>
            <a:r>
              <a:rPr lang="fr-FR" dirty="0">
                <a:ea typeface="MS Mincho" pitchFamily="49" charset="-128"/>
              </a:rPr>
              <a:t>Syntaxe : Sélection – Exemples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56</a:t>
            </a:fld>
            <a:endParaRPr lang="fr-FR"/>
          </a:p>
        </p:txBody>
      </p:sp>
      <p:sp>
        <p:nvSpPr>
          <p:cNvPr id="5" name="Rectangle 4"/>
          <p:cNvSpPr/>
          <p:nvPr/>
        </p:nvSpPr>
        <p:spPr>
          <a:xfrm>
            <a:off x="179512" y="2492896"/>
            <a:ext cx="8712968" cy="36933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input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de document</a:t>
            </a:r>
            <a:r>
              <a:rPr lang="fr-FR" sz="1200" b="1" dirty="0">
                <a:ea typeface="MS Mincho" pitchFamily="49" charset="-128"/>
              </a:rPr>
              <a:t>(balise)</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a:t>
            </a:r>
            <a:r>
              <a:rPr lang="fr-FR" dirty="0" err="1">
                <a:ea typeface="MS Mincho" pitchFamily="49" charset="-128"/>
              </a:rPr>
              <a:t>src</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a:t>
            </a:r>
            <a:r>
              <a:rPr lang="fr-FR" dirty="0" err="1">
                <a:ea typeface="MS Mincho" pitchFamily="49" charset="-128"/>
              </a:rPr>
              <a:t>src</a:t>
            </a:r>
            <a:br>
              <a:rPr lang="fr-FR" dirty="0">
                <a:ea typeface="MS Mincho" pitchFamily="49" charset="-128"/>
              </a:rPr>
            </a:br>
            <a:r>
              <a:rPr lang="fr-FR" dirty="0">
                <a:ea typeface="MS Mincho" pitchFamily="49" charset="-128"/>
              </a:rPr>
              <a:t>//</a:t>
            </a:r>
            <a:r>
              <a:rPr lang="fr-FR" dirty="0" err="1">
                <a:ea typeface="MS Mincho" pitchFamily="49" charset="-128"/>
              </a:rPr>
              <a:t>span</a:t>
            </a:r>
            <a:r>
              <a:rPr lang="fr-FR" dirty="0">
                <a:ea typeface="MS Mincho" pitchFamily="49" charset="-128"/>
              </a:rPr>
              <a:t>[@</a:t>
            </a:r>
            <a:r>
              <a:rPr lang="fr-FR" dirty="0" err="1">
                <a:ea typeface="MS Mincho" pitchFamily="49" charset="-128"/>
              </a:rPr>
              <a:t>lang</a:t>
            </a:r>
            <a:r>
              <a:rPr lang="fr-FR" dirty="0">
                <a:ea typeface="MS Mincho" pitchFamily="49" charset="-128"/>
              </a:rPr>
              <a:t>='</a:t>
            </a:r>
            <a:r>
              <a:rPr lang="fr-FR" dirty="0" err="1">
                <a:ea typeface="MS Mincho" pitchFamily="49" charset="-128"/>
              </a:rPr>
              <a:t>fr</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span</a:t>
            </a:r>
            <a:r>
              <a:rPr lang="fr-FR" dirty="0">
                <a:ea typeface="MS Mincho" pitchFamily="49" charset="-128"/>
              </a:rPr>
              <a:t>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p:cNvSpPr>
            <a:spLocks noGrp="1" noChangeArrowheads="1"/>
          </p:cNvSpPr>
          <p:nvPr>
            <p:ph type="title"/>
          </p:nvPr>
        </p:nvSpPr>
        <p:spPr/>
        <p:txBody>
          <a:bodyPr>
            <a:normAutofit fontScale="90000"/>
          </a:bodyPr>
          <a:lstStyle/>
          <a:p>
            <a:r>
              <a:rPr lang="fr-FR" dirty="0"/>
              <a:t>Syntaxe</a:t>
            </a:r>
            <a:br>
              <a:rPr lang="fr-FR" dirty="0"/>
            </a:br>
            <a:r>
              <a:rPr lang="fr-FR" dirty="0"/>
              <a:t>		b) Axes</a:t>
            </a:r>
          </a:p>
        </p:txBody>
      </p:sp>
      <p:sp>
        <p:nvSpPr>
          <p:cNvPr id="142340"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Syntaxe : Axes</a:t>
            </a:r>
          </a:p>
          <a:p>
            <a:pPr lvl="1" eaLnBrk="1" hangingPunct="1"/>
            <a:endParaRPr lang="fr-FR" dirty="0">
              <a:ea typeface="MS Mincho" pitchFamily="49" charset="-128"/>
            </a:endParaRPr>
          </a:p>
          <a:p>
            <a:pPr lvl="1" eaLnBrk="1" hangingPunct="1"/>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ex:</a:t>
            </a:r>
            <a:r>
              <a:rPr lang="fr-FR" dirty="0">
                <a:ea typeface="MS Mincho" pitchFamily="49" charset="-128"/>
              </a:rPr>
              <a:t> </a:t>
            </a:r>
            <a:r>
              <a:rPr lang="fr-FR" dirty="0" err="1">
                <a:ea typeface="MS Mincho" pitchFamily="49" charset="-128"/>
              </a:rPr>
              <a:t>child</a:t>
            </a:r>
            <a:r>
              <a:rPr lang="fr-FR" dirty="0">
                <a:ea typeface="MS Mincho" pitchFamily="49" charset="-128"/>
              </a:rPr>
              <a:t>::*, descendent::</a:t>
            </a:r>
            <a:r>
              <a:rPr lang="fr-FR" dirty="0" err="1">
                <a:ea typeface="MS Mincho" pitchFamily="49" charset="-128"/>
              </a:rPr>
              <a:t>text</a:t>
            </a:r>
            <a:r>
              <a:rPr lang="fr-FR" dirty="0">
                <a:ea typeface="MS Mincho" pitchFamily="49" charset="-128"/>
              </a:rPr>
              <a: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a:t>
            </a:r>
            <a:r>
              <a:rPr lang="fr-FR" dirty="0" err="1">
                <a:ea typeface="MS Mincho" pitchFamily="49" charset="-128"/>
              </a:rPr>
              <a:t>child</a:t>
            </a:r>
            <a:r>
              <a:rPr lang="fr-FR" dirty="0">
                <a:ea typeface="MS Mincho" pitchFamily="49" charset="-128"/>
              </a:rPr>
              <a:t>::*/</a:t>
            </a:r>
            <a:r>
              <a:rPr lang="fr-FR" dirty="0" err="1">
                <a:ea typeface="MS Mincho" pitchFamily="49" charset="-128"/>
              </a:rPr>
              <a:t>child</a:t>
            </a:r>
            <a:r>
              <a:rPr lang="fr-FR" dirty="0">
                <a:ea typeface="MS Mincho" pitchFamily="49" charset="-128"/>
              </a:rPr>
              <a:t>::</a:t>
            </a:r>
            <a:r>
              <a:rPr lang="fr-FR" dirty="0" err="1">
                <a:ea typeface="MS Mincho" pitchFamily="49" charset="-128"/>
              </a:rPr>
              <a:t>name</a:t>
            </a:r>
            <a:r>
              <a:rPr lang="fr-FR" dirty="0">
                <a:ea typeface="MS Mincho" pitchFamily="49" charset="-128"/>
              </a:rPr>
              <a:t> (noms des petits enfants du nœud courant)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57</a:t>
            </a:fld>
            <a:endParaRPr lang="fr-F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b) Axes</a:t>
            </a:r>
          </a:p>
        </p:txBody>
      </p:sp>
      <p:sp>
        <p:nvSpPr>
          <p:cNvPr id="3" name="Espace réservé du contenu 2"/>
          <p:cNvSpPr>
            <a:spLocks noGrp="1"/>
          </p:cNvSpPr>
          <p:nvPr>
            <p:ph idx="1"/>
          </p:nvPr>
        </p:nvSpPr>
        <p:spPr/>
        <p:txBody>
          <a:bodyPr>
            <a:normAutofit fontScale="70000" lnSpcReduction="20000"/>
          </a:bodyPr>
          <a:lstStyle/>
          <a:p>
            <a:r>
              <a:rPr lang="fr-FR" dirty="0"/>
              <a:t>Les Axes de parcours :</a:t>
            </a:r>
          </a:p>
          <a:p>
            <a:pPr lvl="1"/>
            <a:r>
              <a:rPr lang="fr-FR" dirty="0"/>
              <a:t>Les axes de parcours permettent les sélections d’ensembles en rapport à la position courante</a:t>
            </a:r>
          </a:p>
          <a:p>
            <a:pPr lvl="1"/>
            <a:r>
              <a:rPr lang="fr-FR" dirty="0"/>
              <a:t>Self</a:t>
            </a:r>
          </a:p>
          <a:p>
            <a:pPr lvl="5"/>
            <a:r>
              <a:rPr lang="fr-FR" dirty="0"/>
              <a:t>Permet la sélection du nœud courant</a:t>
            </a:r>
          </a:p>
          <a:p>
            <a:pPr lvl="1"/>
            <a:r>
              <a:rPr lang="fr-FR" b="1" dirty="0"/>
              <a:t>Ancestor</a:t>
            </a:r>
            <a:r>
              <a:rPr lang="fr-FR" dirty="0"/>
              <a:t>[-or-self]</a:t>
            </a:r>
          </a:p>
          <a:p>
            <a:pPr lvl="5"/>
            <a:r>
              <a:rPr lang="fr-FR" dirty="0"/>
              <a:t>Sélectionne tous les nœuds ancêtres (parents, grands parents,…) [ et le nœud courant ]</a:t>
            </a:r>
          </a:p>
          <a:p>
            <a:pPr lvl="1"/>
            <a:r>
              <a:rPr lang="fr-FR" dirty="0"/>
              <a:t>Descendant[-or-self]</a:t>
            </a:r>
          </a:p>
          <a:p>
            <a:pPr lvl="5"/>
            <a:r>
              <a:rPr lang="fr-FR" dirty="0"/>
              <a:t>Sélectionne tous les nœuds descendant (enfants, petits -enfants,…) [ et le nœud courant ]</a:t>
            </a:r>
          </a:p>
          <a:p>
            <a:pPr lvl="1"/>
            <a:r>
              <a:rPr lang="fr-FR" dirty="0"/>
              <a:t>Child, Parent</a:t>
            </a:r>
          </a:p>
          <a:p>
            <a:pPr lvl="5"/>
            <a:r>
              <a:rPr lang="fr-FR" dirty="0"/>
              <a:t>Sélectionne le nœud parent ou enfant le plus proche</a:t>
            </a:r>
          </a:p>
          <a:p>
            <a:pPr lvl="1"/>
            <a:r>
              <a:rPr lang="fr-FR" b="1" dirty="0"/>
              <a:t>Following</a:t>
            </a:r>
            <a:r>
              <a:rPr lang="fr-FR" dirty="0"/>
              <a:t>[-</a:t>
            </a:r>
            <a:r>
              <a:rPr lang="fr-FR" b="1" dirty="0"/>
              <a:t>sibling</a:t>
            </a:r>
            <a:r>
              <a:rPr lang="fr-FR" dirty="0"/>
              <a:t>]</a:t>
            </a:r>
          </a:p>
          <a:p>
            <a:pPr lvl="5"/>
            <a:r>
              <a:rPr lang="fr-FR" dirty="0"/>
              <a:t>Sélectionne tous les nœuds suivant le nœud courant [ de la même fratrie]</a:t>
            </a:r>
          </a:p>
          <a:p>
            <a:pPr lvl="1"/>
            <a:r>
              <a:rPr lang="fr-FR" b="1" dirty="0" err="1"/>
              <a:t>Preceding</a:t>
            </a:r>
            <a:r>
              <a:rPr lang="fr-FR" dirty="0"/>
              <a:t>[-</a:t>
            </a:r>
            <a:r>
              <a:rPr lang="fr-FR" b="1" dirty="0"/>
              <a:t>sibling</a:t>
            </a:r>
            <a:r>
              <a:rPr lang="fr-FR" dirty="0"/>
              <a:t>]</a:t>
            </a:r>
          </a:p>
          <a:p>
            <a:pPr lvl="5"/>
            <a:r>
              <a:rPr lang="fr-FR" dirty="0"/>
              <a:t>Sélectionne tous les nœuds suivant le nœud courant [ de la même fratrie]</a:t>
            </a:r>
          </a:p>
          <a:p>
            <a:pPr lvl="1"/>
            <a:r>
              <a:rPr lang="fr-FR" dirty="0" err="1"/>
              <a:t>Namespace</a:t>
            </a:r>
            <a:endParaRPr lang="fr-FR" dirty="0"/>
          </a:p>
          <a:p>
            <a:pPr lvl="5"/>
            <a:r>
              <a:rPr lang="fr-FR" dirty="0"/>
              <a:t>Sélectionne tous les nœuds dans le namespace de la balise courante</a:t>
            </a:r>
          </a:p>
          <a:p>
            <a:pPr lvl="1"/>
            <a:endParaRPr lang="fr-FR" dirty="0"/>
          </a:p>
        </p:txBody>
      </p:sp>
      <p:sp>
        <p:nvSpPr>
          <p:cNvPr id="4" name="Rectangle 13"/>
          <p:cNvSpPr>
            <a:spLocks noGrp="1" noChangeArrowheads="1"/>
          </p:cNvSpPr>
          <p:nvPr>
            <p:ph type="sldNum" sz="quarter" idx="12"/>
          </p:nvPr>
        </p:nvSpPr>
        <p:spPr>
          <a:prstGeom prst="rect">
            <a:avLst/>
          </a:prstGeom>
          <a:noFill/>
        </p:spPr>
        <p:txBody>
          <a:bodyPr/>
          <a:lstStyle/>
          <a:p>
            <a:pPr algn="ctr"/>
            <a:fld id="{B00F1592-6731-47CA-ACC5-FB45BEC6A16F}" type="slidenum">
              <a:rPr lang="fr-FR" sz="1400" b="1" smtClean="0">
                <a:solidFill>
                  <a:schemeClr val="bg1"/>
                </a:solidFill>
              </a:rPr>
              <a:pPr algn="ctr"/>
              <a:t>58</a:t>
            </a:fld>
            <a:endParaRPr lang="fr-FR" sz="1400" b="1"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c) calcul &amp; Operateurs</a:t>
            </a:r>
          </a:p>
        </p:txBody>
      </p:sp>
      <p:sp>
        <p:nvSpPr>
          <p:cNvPr id="3" name="Espace réservé du contenu 2"/>
          <p:cNvSpPr>
            <a:spLocks noGrp="1"/>
          </p:cNvSpPr>
          <p:nvPr>
            <p:ph idx="1"/>
          </p:nvPr>
        </p:nvSpPr>
        <p:spPr/>
        <p:txBody>
          <a:bodyPr>
            <a:normAutofit fontScale="92500" lnSpcReduction="20000"/>
          </a:bodyPr>
          <a:lstStyle/>
          <a:p>
            <a:r>
              <a:rPr lang="fr-FR" dirty="0">
                <a:ea typeface="MS Mincho" pitchFamily="49" charset="-128"/>
              </a:rPr>
              <a:t>Calcul et Opérateurs</a:t>
            </a:r>
          </a:p>
          <a:p>
            <a:pPr lvl="2"/>
            <a:r>
              <a:rPr lang="fr-FR" dirty="0">
                <a:ea typeface="MS Mincho" pitchFamily="49" charset="-128"/>
              </a:rPr>
              <a:t>Xpath nous permet d’effectuer des calculs plus ou moins complexes sur les valeurs des différents nœuds, des attributs  ou même lors de filtre Xpath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a:endParaRPr lang="fr-FR" b="1" dirty="0">
              <a:ea typeface="MS Mincho" pitchFamily="49" charset="-128"/>
            </a:endParaRPr>
          </a:p>
          <a:p>
            <a:pPr lvl="1"/>
            <a:r>
              <a:rPr lang="fr-FR" dirty="0">
                <a:ea typeface="MS Mincho" pitchFamily="49" charset="-128"/>
              </a:rPr>
              <a:t> Les opérateurs de calcul de XPath sont : </a:t>
            </a:r>
          </a:p>
          <a:p>
            <a:pPr lvl="2"/>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a:r>
              <a:rPr lang="fr-FR" dirty="0">
                <a:ea typeface="MS Mincho" pitchFamily="49" charset="-128"/>
              </a:rPr>
              <a:t>Les opérateurs de comparaison, test </a:t>
            </a:r>
          </a:p>
          <a:p>
            <a:pPr lvl="2"/>
            <a:r>
              <a:rPr lang="fr-FR" b="1" dirty="0">
                <a:ea typeface="MS Mincho" pitchFamily="49" charset="-128"/>
              </a:rPr>
              <a:t>=</a:t>
            </a: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59</a:t>
            </a:fld>
            <a:endParaRPr lang="fr-FR"/>
          </a:p>
        </p:txBody>
      </p:sp>
      <p:sp>
        <p:nvSpPr>
          <p:cNvPr id="5" name="Étoile à 12 branches 4"/>
          <p:cNvSpPr/>
          <p:nvPr/>
        </p:nvSpPr>
        <p:spPr>
          <a:xfrm rot="21038633">
            <a:off x="6808364" y="3700459"/>
            <a:ext cx="2571800" cy="1357322"/>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dirty="0"/>
              <a:t>=</a:t>
            </a:r>
            <a:r>
              <a:rPr lang="fr-FR" sz="1600" b="1" dirty="0"/>
              <a:t> </a:t>
            </a:r>
          </a:p>
          <a:p>
            <a:pPr algn="ctr"/>
            <a:r>
              <a:rPr lang="fr-FR" sz="1600" b="1" dirty="0"/>
              <a:t>pas (double) </a:t>
            </a:r>
            <a:r>
              <a:rPr lang="fr-FR" sz="2400" b="1" dirty="0"/>
              <a:t>==</a:t>
            </a:r>
            <a:endParaRPr lang="fr-FR" sz="1600" b="1" dirty="0"/>
          </a:p>
          <a:p>
            <a:pPr algn="ctr"/>
            <a:r>
              <a:rPr lang="fr-FR" sz="1600" b="1" dirty="0"/>
              <a:t>pour comparer</a:t>
            </a:r>
          </a:p>
          <a:p>
            <a:pPr algn="ctr"/>
            <a:endParaRPr lang="fr-FR"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r>
              <a:rPr lang="fr-FR" dirty="0"/>
              <a:t>Xpath nous offre un panel assez vaste de fonctions permettant d’effectuer  :</a:t>
            </a:r>
          </a:p>
          <a:p>
            <a:pPr lvl="1"/>
            <a:endParaRPr lang="fr-FR" dirty="0"/>
          </a:p>
          <a:p>
            <a:pPr lvl="2"/>
            <a:r>
              <a:rPr lang="fr-FR" dirty="0"/>
              <a:t>des traitements sur les chaînes (</a:t>
            </a:r>
            <a:r>
              <a:rPr lang="fr-FR" b="1" dirty="0"/>
              <a:t>string</a:t>
            </a:r>
            <a:r>
              <a:rPr lang="fr-FR" dirty="0"/>
              <a:t>),</a:t>
            </a:r>
          </a:p>
          <a:p>
            <a:pPr lvl="1"/>
            <a:endParaRPr lang="fr-FR" dirty="0"/>
          </a:p>
          <a:p>
            <a:pPr lvl="2"/>
            <a:r>
              <a:rPr lang="fr-FR" dirty="0"/>
              <a:t>des calculs mathématiques poussés avec les fonctions </a:t>
            </a:r>
            <a:r>
              <a:rPr lang="fr-FR" b="1" dirty="0"/>
              <a:t>math</a:t>
            </a:r>
          </a:p>
          <a:p>
            <a:pPr lvl="1"/>
            <a:endParaRPr lang="fr-FR" dirty="0"/>
          </a:p>
          <a:p>
            <a:pPr lvl="2"/>
            <a:r>
              <a:rPr lang="fr-FR" dirty="0"/>
              <a:t>des opérations </a:t>
            </a:r>
            <a:r>
              <a:rPr lang="fr-FR" b="1" dirty="0" err="1"/>
              <a:t>boolean</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60</a:t>
            </a:fld>
            <a:endParaRPr lang="fr-F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pPr lvl="2"/>
            <a:endParaRPr lang="fr-FR" dirty="0"/>
          </a:p>
          <a:p>
            <a:pPr lvl="2"/>
            <a:r>
              <a:rPr lang="fr-FR" dirty="0"/>
              <a:t>Mais aussi connaître sa position et des informations machines telles que la date*, l’heure*, et la </a:t>
            </a:r>
            <a:r>
              <a:rPr lang="fr-FR" dirty="0" err="1"/>
              <a:t>timeZone</a:t>
            </a:r>
            <a:r>
              <a:rPr lang="fr-FR" dirty="0"/>
              <a:t>*,…</a:t>
            </a:r>
          </a:p>
          <a:p>
            <a:endParaRPr lang="fr-FR" dirty="0"/>
          </a:p>
          <a:p>
            <a:r>
              <a:rPr lang="fr-FR" dirty="0"/>
              <a:t>La version 2.0 de XPATH étend son panel de fonctions du panel de XPATH 1.0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61</a:t>
            </a:fld>
            <a:endParaRPr lang="fr-FR"/>
          </a:p>
        </p:txBody>
      </p:sp>
      <p:pic>
        <p:nvPicPr>
          <p:cNvPr id="5" name="Picture 2" descr="Afficher l'image d'origine"/>
          <p:cNvPicPr>
            <a:picLocks noChangeAspect="1" noChangeArrowheads="1"/>
          </p:cNvPicPr>
          <p:nvPr/>
        </p:nvPicPr>
        <p:blipFill>
          <a:blip r:embed="rId3" cstate="print"/>
          <a:srcRect/>
          <a:stretch>
            <a:fillRect/>
          </a:stretch>
        </p:blipFill>
        <p:spPr bwMode="auto">
          <a:xfrm>
            <a:off x="611560" y="4869160"/>
            <a:ext cx="1368152" cy="1203974"/>
          </a:xfrm>
          <a:prstGeom prst="rect">
            <a:avLst/>
          </a:prstGeom>
          <a:noFill/>
        </p:spPr>
      </p:pic>
      <p:sp>
        <p:nvSpPr>
          <p:cNvPr id="6" name="ZoneTexte 5"/>
          <p:cNvSpPr txBox="1"/>
          <p:nvPr/>
        </p:nvSpPr>
        <p:spPr>
          <a:xfrm>
            <a:off x="1763688" y="4566027"/>
            <a:ext cx="6696744" cy="2031325"/>
          </a:xfrm>
          <a:prstGeom prst="rect">
            <a:avLst/>
          </a:prstGeom>
          <a:noFill/>
        </p:spPr>
        <p:txBody>
          <a:bodyPr wrap="square" rtlCol="0">
            <a:spAutoFit/>
          </a:bodyPr>
          <a:lstStyle/>
          <a:p>
            <a:r>
              <a:rPr lang="fr-FR" dirty="0" err="1"/>
              <a:t>Malgres</a:t>
            </a:r>
            <a:r>
              <a:rPr lang="fr-FR" dirty="0"/>
              <a:t> le portage des fonctions de XPATH 1.0 vers 2.0 &amp; 3.0</a:t>
            </a:r>
          </a:p>
          <a:p>
            <a:endParaRPr lang="fr-FR" dirty="0"/>
          </a:p>
          <a:p>
            <a:r>
              <a:rPr lang="fr-FR" dirty="0"/>
              <a:t>Le typage des </a:t>
            </a:r>
            <a:r>
              <a:rPr lang="fr-FR" dirty="0" err="1"/>
              <a:t>donnees</a:t>
            </a:r>
            <a:r>
              <a:rPr lang="fr-FR" dirty="0"/>
              <a:t> deviens fort</a:t>
            </a:r>
          </a:p>
          <a:p>
            <a:endParaRPr lang="fr-FR" dirty="0"/>
          </a:p>
          <a:p>
            <a:r>
              <a:rPr lang="fr-FR" dirty="0"/>
              <a:t>	-les « </a:t>
            </a:r>
            <a:r>
              <a:rPr lang="fr-FR" b="1" i="1" dirty="0" err="1"/>
              <a:t>node</a:t>
            </a:r>
            <a:r>
              <a:rPr lang="fr-FR" b="1" i="1" dirty="0"/>
              <a:t>? </a:t>
            </a:r>
            <a:r>
              <a:rPr lang="fr-FR" dirty="0"/>
              <a:t>»N’acceptent plus de liste</a:t>
            </a:r>
          </a:p>
          <a:p>
            <a:endParaRPr lang="fr-FR" dirty="0"/>
          </a:p>
          <a:p>
            <a:r>
              <a:rPr lang="fr-FR" dirty="0"/>
              <a:t>	-les </a:t>
            </a:r>
            <a:r>
              <a:rPr lang="fr-FR" dirty="0" err="1"/>
              <a:t>cast</a:t>
            </a:r>
            <a:r>
              <a:rPr lang="fr-FR" dirty="0"/>
              <a:t> de types doivent </a:t>
            </a:r>
            <a:r>
              <a:rPr lang="fr-FR" dirty="0" err="1"/>
              <a:t>etre</a:t>
            </a:r>
            <a:r>
              <a:rPr lang="fr-FR" dirty="0"/>
              <a:t> </a:t>
            </a:r>
            <a:r>
              <a:rPr lang="fr-FR" dirty="0" err="1"/>
              <a:t>definit</a:t>
            </a:r>
            <a:r>
              <a:rPr lang="fr-FR" dirty="0"/>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t>
            </a:r>
            <a:r>
              <a:rPr lang="fr-FR" dirty="0" err="1"/>
              <a:t>arg</a:t>
            </a:r>
            <a:r>
              <a:rPr lang="fr-FR" dirty="0"/>
              <a:t>)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62</a:t>
            </a:fld>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63</a:t>
            </a:fld>
            <a:endParaRPr lang="fr-F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err="1"/>
              <a:t>Contains</a:t>
            </a:r>
            <a:r>
              <a:rPr lang="fr-FR" dirty="0"/>
              <a:t>(</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 </a:t>
            </a:r>
            <a:r>
              <a:rPr lang="fr-FR" dirty="0" err="1"/>
              <a:t>ends</a:t>
            </a:r>
            <a:r>
              <a:rPr lang="fr-FR" dirty="0"/>
              <a:t>-</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a:t>
            </a:r>
            <a:r>
              <a:rPr lang="fr-FR" i="1" dirty="0"/>
              <a:t>,replace</a:t>
            </a:r>
            <a:r>
              <a:rPr lang="fr-FR" dirty="0"/>
              <a:t>)</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64</a:t>
            </a:fld>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err="1"/>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65</a:t>
            </a:fld>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66</a:t>
            </a:fld>
            <a:endParaRPr lang="fr-F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(arg)</a:t>
            </a:r>
          </a:p>
          <a:p>
            <a:pPr lvl="5"/>
            <a:r>
              <a:rPr lang="fr-FR" dirty="0"/>
              <a:t>Renvoie la valeur max ou min des </a:t>
            </a:r>
            <a:r>
              <a:rPr lang="fr-FR" dirty="0" err="1"/>
              <a:t>arg</a:t>
            </a:r>
            <a:r>
              <a:rPr lang="fr-FR" dirty="0"/>
              <a:t> contenus</a:t>
            </a:r>
          </a:p>
          <a:p>
            <a:pPr lvl="5"/>
            <a:endParaRPr lang="fr-FR" dirty="0"/>
          </a:p>
          <a:p>
            <a:pPr lvl="2"/>
            <a:r>
              <a:rPr lang="fr-FR" dirty="0" err="1"/>
              <a:t>Sum</a:t>
            </a:r>
            <a:r>
              <a:rPr lang="fr-FR" dirty="0"/>
              <a:t>(</a:t>
            </a:r>
            <a:r>
              <a:rPr lang="fr-FR" dirty="0" err="1"/>
              <a:t>arg,arg</a:t>
            </a:r>
            <a:r>
              <a:rPr lang="fr-FR" dirty="0"/>
              <a:t>[,…])</a:t>
            </a:r>
          </a:p>
          <a:p>
            <a:pPr lvl="6"/>
            <a:r>
              <a:rPr lang="fr-FR" dirty="0"/>
              <a:t>Renvoie la somme des arg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67</a:t>
            </a:fld>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a:t>
            </a:r>
            <a:r>
              <a:rPr lang="fr-FR" dirty="0" err="1"/>
              <a:t>Xapth</a:t>
            </a:r>
            <a:r>
              <a:rPr lang="fr-FR" dirty="0"/>
              <a:t> plusieurs question a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68</a:t>
            </a:fld>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69</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AutoShape 2"/>
          <p:cNvSpPr>
            <a:spLocks noGrp="1" noChangeArrowheads="1"/>
          </p:cNvSpPr>
          <p:nvPr>
            <p:ph type="title"/>
          </p:nvPr>
        </p:nvSpPr>
        <p:spPr/>
        <p:txBody>
          <a:bodyPr/>
          <a:lstStyle/>
          <a:p>
            <a:pPr eaLnBrk="1" hangingPunct="1"/>
            <a:r>
              <a:rPr lang="fr-FR" dirty="0"/>
              <a:t>Au sommaire</a:t>
            </a:r>
          </a:p>
        </p:txBody>
      </p:sp>
      <p:sp>
        <p:nvSpPr>
          <p:cNvPr id="130052"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Au programme :</a:t>
            </a:r>
          </a:p>
          <a:p>
            <a:pPr lvl="1"/>
            <a:endParaRPr lang="fr-FR" dirty="0">
              <a:ea typeface="MS Mincho" pitchFamily="49" charset="-128"/>
            </a:endParaRPr>
          </a:p>
          <a:p>
            <a:pPr lvl="1" eaLnBrk="1" hangingPunct="1"/>
            <a:r>
              <a:rPr lang="fr-FR" dirty="0">
                <a:ea typeface="MS Mincho" pitchFamily="49" charset="-128"/>
              </a:rPr>
              <a:t> Mise en forme du XML avec les feuilles de style CSS et enjeux du langage XSLT sur la transformation XML.</a:t>
            </a:r>
          </a:p>
          <a:p>
            <a:pPr lvl="6"/>
            <a:r>
              <a:rPr lang="fr-FR" dirty="0">
                <a:ea typeface="MS Mincho" pitchFamily="49" charset="-128"/>
              </a:rPr>
              <a:t>Mise en page simple de contenu XML</a:t>
            </a:r>
          </a:p>
          <a:p>
            <a:pPr lvl="1" eaLnBrk="1" hangingPunct="1"/>
            <a:r>
              <a:rPr lang="fr-FR" dirty="0">
                <a:ea typeface="MS Mincho" pitchFamily="49" charset="-128"/>
              </a:rPr>
              <a:t> L'exploration avec XPath 1.0 et 2.0 dans les données XML.</a:t>
            </a:r>
          </a:p>
          <a:p>
            <a:pPr lvl="6"/>
            <a:r>
              <a:rPr lang="fr-FR" dirty="0">
                <a:ea typeface="MS Mincho" pitchFamily="49" charset="-128"/>
              </a:rPr>
              <a:t>Parcours simple et complexe des arbres</a:t>
            </a:r>
          </a:p>
          <a:p>
            <a:pPr lvl="1" eaLnBrk="1" hangingPunct="1"/>
            <a:r>
              <a:rPr lang="fr-FR" dirty="0">
                <a:ea typeface="MS Mincho" pitchFamily="49" charset="-128"/>
              </a:rPr>
              <a:t> Le langage de transformation XSL-T 1.0 et 2.0 : construction d'arbres, restructuration,</a:t>
            </a:r>
          </a:p>
          <a:p>
            <a:pPr lvl="6"/>
            <a:r>
              <a:rPr lang="fr-FR" dirty="0">
                <a:ea typeface="MS Mincho" pitchFamily="49" charset="-128"/>
              </a:rPr>
              <a:t>Reformatage de documents XML/XML</a:t>
            </a:r>
          </a:p>
          <a:p>
            <a:pPr lvl="1" eaLnBrk="1" hangingPunct="1"/>
            <a:r>
              <a:rPr lang="fr-FR" dirty="0">
                <a:ea typeface="MS Mincho" pitchFamily="49" charset="-128"/>
              </a:rPr>
              <a:t> Les feuilles de style XSL-T : templates, structures. Visualisation brute sur les navigateurs.</a:t>
            </a:r>
          </a:p>
          <a:p>
            <a:pPr lvl="6"/>
            <a:r>
              <a:rPr lang="fr-FR" dirty="0">
                <a:ea typeface="MS Mincho" pitchFamily="49" charset="-128"/>
              </a:rPr>
              <a:t>Transformation de documents  XML/HTML</a:t>
            </a:r>
          </a:p>
          <a:p>
            <a:pPr lvl="1" eaLnBrk="1" hangingPunct="1"/>
            <a:r>
              <a:rPr lang="fr-FR" dirty="0">
                <a:ea typeface="MS Mincho" pitchFamily="49" charset="-128"/>
              </a:rPr>
              <a:t> Génération multi-formats : XHTML, PDF/RTF (XSL-Fo).</a:t>
            </a:r>
          </a:p>
          <a:p>
            <a:pPr lvl="6"/>
            <a:r>
              <a:rPr lang="fr-FR" dirty="0">
                <a:ea typeface="MS Mincho" pitchFamily="49" charset="-128"/>
              </a:rPr>
              <a:t>Transformation de document </a:t>
            </a:r>
            <a:r>
              <a:rPr lang="fr-FR" dirty="0" err="1">
                <a:ea typeface="MS Mincho" pitchFamily="49" charset="-128"/>
              </a:rPr>
              <a:t>xml</a:t>
            </a:r>
            <a:r>
              <a:rPr lang="fr-FR" dirty="0">
                <a:ea typeface="MS Mincho" pitchFamily="49" charset="-128"/>
              </a:rPr>
              <a:t> pour les éditions particulières</a:t>
            </a:r>
          </a:p>
          <a:p>
            <a:pPr lvl="1" eaLnBrk="1" hangingPunct="1"/>
            <a:r>
              <a:rPr lang="fr-FR" dirty="0">
                <a:ea typeface="MS Mincho" pitchFamily="49" charset="-128"/>
              </a:rPr>
              <a:t>Génération d‘éléments graphiques dynamique</a:t>
            </a:r>
          </a:p>
          <a:p>
            <a:pPr lvl="6"/>
            <a:r>
              <a:rPr lang="fr-FR" dirty="0">
                <a:ea typeface="MS Mincho" pitchFamily="49" charset="-128"/>
              </a:rPr>
              <a:t>Création de dessins ou animation a partir de données XML</a:t>
            </a:r>
          </a:p>
          <a:p>
            <a:pPr lvl="1" eaLnBrk="1" hangingPunct="1"/>
            <a:r>
              <a:rPr lang="fr-FR" dirty="0">
                <a:ea typeface="MS Mincho" pitchFamily="49" charset="-128"/>
              </a:rPr>
              <a:t>Cumul de langage XSL-T+SVG, XSL-FO+SVG</a:t>
            </a:r>
          </a:p>
          <a:p>
            <a:pPr lvl="6"/>
            <a:r>
              <a:rPr lang="fr-FR" dirty="0">
                <a:ea typeface="MS Mincho" pitchFamily="49" charset="-128"/>
              </a:rPr>
              <a:t>Edition  de rapport  riche contenant des graphiques a partir de données XML</a:t>
            </a:r>
          </a:p>
          <a:p>
            <a:pPr lvl="1"/>
            <a:r>
              <a:rPr lang="fr-FR" dirty="0">
                <a:ea typeface="MS Mincho" pitchFamily="49" charset="-128"/>
              </a:rPr>
              <a:t>L’exploitation des XSL	</a:t>
            </a:r>
          </a:p>
          <a:p>
            <a:pPr lvl="6"/>
            <a:r>
              <a:rPr lang="fr-FR" dirty="0">
                <a:ea typeface="MS Mincho" pitchFamily="49" charset="-128"/>
              </a:rPr>
              <a:t>Types  et contexte d’exploitation XSL </a:t>
            </a:r>
          </a:p>
          <a:p>
            <a:pPr lvl="1" eaLnBrk="1" hangingPunct="1"/>
            <a:r>
              <a:rPr lang="fr-FR" dirty="0">
                <a:ea typeface="MS Mincho" pitchFamily="49" charset="-128"/>
              </a:rPr>
              <a:t>TP</a:t>
            </a:r>
          </a:p>
        </p:txBody>
      </p:sp>
      <p:sp>
        <p:nvSpPr>
          <p:cNvPr id="7" name="Rectangle 13"/>
          <p:cNvSpPr>
            <a:spLocks noGrp="1" noChangeArrowheads="1"/>
          </p:cNvSpPr>
          <p:nvPr>
            <p:ph type="sldNum" sz="quarter" idx="12"/>
          </p:nvPr>
        </p:nvSpPr>
        <p:spPr>
          <a:noFill/>
        </p:spPr>
        <p:txBody>
          <a:bodyPr/>
          <a:lstStyle/>
          <a:p>
            <a:fld id="{B00F1592-6731-47CA-ACC5-FB45BEC6A16F}" type="slidenum">
              <a:rPr lang="fr-FR" smtClean="0"/>
              <a:pPr/>
              <a:t>7</a:t>
            </a:fld>
            <a:endParaRPr lang="fr-F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 chapitre nous avons abordés</a:t>
            </a:r>
          </a:p>
          <a:p>
            <a:pPr lvl="1"/>
            <a:r>
              <a:rPr lang="fr-FR" dirty="0"/>
              <a:t>A syntaxe </a:t>
            </a:r>
            <a:r>
              <a:rPr lang="fr-FR" dirty="0" err="1"/>
              <a:t>Xpath</a:t>
            </a:r>
            <a:endParaRPr lang="fr-FR" dirty="0"/>
          </a:p>
          <a:p>
            <a:pPr lvl="1"/>
            <a:r>
              <a:rPr lang="fr-FR" dirty="0"/>
              <a:t>Les filtres </a:t>
            </a:r>
          </a:p>
          <a:p>
            <a:pPr lvl="1"/>
            <a:r>
              <a:rPr lang="fr-FR" dirty="0"/>
              <a:t>Les fonctions </a:t>
            </a:r>
            <a:r>
              <a:rPr lang="fr-FR" dirty="0" err="1"/>
              <a:t>Xpath</a:t>
            </a:r>
            <a:endParaRPr lang="fr-FR" dirty="0"/>
          </a:p>
          <a:p>
            <a:pPr lvl="1"/>
            <a:r>
              <a:rPr lang="fr-FR" dirty="0"/>
              <a:t>Et les manières de l'utiliser</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70</a:t>
            </a:fld>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742950" indent="-742950">
              <a:buFont typeface="+mj-lt"/>
              <a:buAutoNum type="arabicPeriod" startAt="4"/>
            </a:pPr>
            <a:r>
              <a:rPr lang="fr-FR" dirty="0"/>
              <a:t>XSL-T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71</a:t>
            </a:fld>
            <a:endParaRPr lang="fr-FR"/>
          </a:p>
        </p:txBody>
      </p:sp>
      <p:sp>
        <p:nvSpPr>
          <p:cNvPr id="7" name="Espace réservé du texte 6"/>
          <p:cNvSpPr>
            <a:spLocks noGrp="1"/>
          </p:cNvSpPr>
          <p:nvPr>
            <p:ph type="body" idx="1"/>
          </p:nvPr>
        </p:nvSpPr>
        <p:spPr/>
        <p:txBody>
          <a:bodyPr>
            <a:noAutofit/>
          </a:bodyPr>
          <a:lstStyle/>
          <a:p>
            <a:pPr marL="400050" lvl="0" indent="-400050">
              <a:buFont typeface="Wingdings" pitchFamily="2" charset="2"/>
              <a:buChar char="q"/>
            </a:pPr>
            <a:r>
              <a:rPr lang="fr-FR" sz="1600" dirty="0">
                <a:solidFill>
                  <a:prstClr val="black">
                    <a:tint val="75000"/>
                  </a:prstClr>
                </a:solidFill>
              </a:rPr>
              <a:t>Définition</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Compatibilité</a:t>
            </a:r>
          </a:p>
          <a:p>
            <a:pPr marL="400050" lvl="0" indent="-400050">
              <a:buFont typeface="Wingdings" pitchFamily="2" charset="2"/>
              <a:buChar char="q"/>
            </a:pPr>
            <a:r>
              <a:rPr lang="fr-FR" sz="1600" dirty="0">
                <a:solidFill>
                  <a:prstClr val="black">
                    <a:tint val="75000"/>
                  </a:prstClr>
                </a:solidFill>
              </a:rPr>
              <a:t>Outils</a:t>
            </a:r>
          </a:p>
          <a:p>
            <a:pPr marL="400050" lvl="0" indent="-400050">
              <a:buFont typeface="Wingdings" pitchFamily="2" charset="2"/>
              <a:buChar char="q"/>
            </a:pPr>
            <a:r>
              <a:rPr lang="fr-FR" sz="1600" dirty="0">
                <a:solidFill>
                  <a:prstClr val="black">
                    <a:tint val="75000"/>
                  </a:prstClr>
                </a:solidFill>
              </a:rPr>
              <a:t>Liaison XML</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Templates</a:t>
            </a:r>
          </a:p>
          <a:p>
            <a:pPr marL="400050" lvl="0" indent="-400050">
              <a:buFont typeface="Wingdings" pitchFamily="2" charset="2"/>
              <a:buChar char="q"/>
            </a:pPr>
            <a:r>
              <a:rPr lang="fr-FR" sz="1600" dirty="0">
                <a:solidFill>
                  <a:prstClr val="black">
                    <a:tint val="75000"/>
                  </a:prstClr>
                </a:solidFill>
              </a:rPr>
              <a:t>Variables</a:t>
            </a:r>
          </a:p>
          <a:p>
            <a:pPr marL="400050" lvl="0" indent="-400050">
              <a:buFont typeface="Wingdings" pitchFamily="2" charset="2"/>
              <a:buChar char="q"/>
            </a:pPr>
            <a:r>
              <a:rPr lang="fr-FR" sz="1600" dirty="0">
                <a:solidFill>
                  <a:prstClr val="black">
                    <a:tint val="75000"/>
                  </a:prstClr>
                </a:solidFill>
              </a:rPr>
              <a:t>Templates paramétrés        </a:t>
            </a:r>
          </a:p>
          <a:p>
            <a:pPr marL="400050" lvl="0" indent="-400050">
              <a:buFont typeface="Wingdings" pitchFamily="2" charset="2"/>
              <a:buChar char="q"/>
            </a:pPr>
            <a:r>
              <a:rPr lang="fr-FR" sz="1600" dirty="0">
                <a:solidFill>
                  <a:prstClr val="black">
                    <a:tint val="75000"/>
                  </a:prstClr>
                </a:solidFill>
              </a:rPr>
              <a:t>Balises</a:t>
            </a:r>
          </a:p>
          <a:p>
            <a:pPr marL="857250" lvl="1" indent="-400050">
              <a:buFont typeface="Wingdings" pitchFamily="2" charset="2"/>
              <a:buChar char="q"/>
            </a:pPr>
            <a:r>
              <a:rPr lang="fr-FR" sz="1400" dirty="0">
                <a:solidFill>
                  <a:prstClr val="black">
                    <a:tint val="75000"/>
                  </a:prstClr>
                </a:solidFill>
              </a:rPr>
              <a:t> </a:t>
            </a:r>
            <a:r>
              <a:rPr lang="fr-FR" sz="1400" dirty="0" err="1">
                <a:solidFill>
                  <a:prstClr val="black">
                    <a:tint val="75000"/>
                  </a:prstClr>
                </a:solidFill>
              </a:rPr>
              <a:t>xsl:output</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Xsl:processing-instruction</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Xsl:value-of</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Xsl:element</a:t>
            </a:r>
            <a:r>
              <a:rPr lang="fr-FR" sz="1400" dirty="0">
                <a:solidFill>
                  <a:prstClr val="black">
                    <a:tint val="75000"/>
                  </a:prstClr>
                </a:solidFill>
              </a:rPr>
              <a:t> / </a:t>
            </a:r>
            <a:r>
              <a:rPr lang="fr-FR" sz="1400" dirty="0" err="1">
                <a:solidFill>
                  <a:prstClr val="black">
                    <a:tint val="75000"/>
                  </a:prstClr>
                </a:solidFill>
              </a:rPr>
              <a:t>xsl:attribut</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Xsl:message</a:t>
            </a:r>
            <a:r>
              <a:rPr lang="fr-FR" sz="1400" dirty="0">
                <a:solidFill>
                  <a:prstClr val="black">
                    <a:tint val="75000"/>
                  </a:prstClr>
                </a:solidFill>
              </a:rPr>
              <a:t> / </a:t>
            </a:r>
            <a:r>
              <a:rPr lang="fr-FR" sz="1400" dirty="0" err="1">
                <a:solidFill>
                  <a:prstClr val="black">
                    <a:tint val="75000"/>
                  </a:prstClr>
                </a:solidFill>
              </a:rPr>
              <a:t>xsl:fallback</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Xsl:if</a:t>
            </a:r>
            <a:r>
              <a:rPr lang="fr-FR" sz="1400" dirty="0">
                <a:solidFill>
                  <a:prstClr val="black">
                    <a:tint val="75000"/>
                  </a:prstClr>
                </a:solidFill>
              </a:rPr>
              <a:t> / </a:t>
            </a:r>
            <a:r>
              <a:rPr lang="fr-FR" sz="1400" dirty="0" err="1">
                <a:solidFill>
                  <a:prstClr val="black">
                    <a:tint val="75000"/>
                  </a:prstClr>
                </a:solidFill>
              </a:rPr>
              <a:t>Xsl:choose</a:t>
            </a:r>
            <a:endParaRPr lang="fr-FR" sz="1400" dirty="0">
              <a:solidFill>
                <a:prstClr val="black">
                  <a:tint val="75000"/>
                </a:prstClr>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p:cNvSpPr>
            <a:spLocks noGrp="1" noChangeArrowheads="1"/>
          </p:cNvSpPr>
          <p:nvPr>
            <p:ph type="title"/>
          </p:nvPr>
        </p:nvSpPr>
        <p:spPr/>
        <p:txBody>
          <a:bodyPr>
            <a:normAutofit/>
          </a:bodyPr>
          <a:lstStyle/>
          <a:p>
            <a:r>
              <a:rPr lang="fr-FR" dirty="0"/>
              <a:t>Définition, le langage XSL-T</a:t>
            </a:r>
          </a:p>
        </p:txBody>
      </p:sp>
      <p:sp>
        <p:nvSpPr>
          <p:cNvPr id="14336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Définition</a:t>
            </a:r>
          </a:p>
          <a:p>
            <a:pPr lvl="1" eaLnBrk="1" hangingPunct="1"/>
            <a:r>
              <a:rPr lang="fr-FR" dirty="0">
                <a:ea typeface="MS Mincho" pitchFamily="49" charset="-128"/>
              </a:rPr>
              <a:t> Le XSL (</a:t>
            </a:r>
            <a:r>
              <a:rPr lang="fr-FR" dirty="0" err="1">
                <a:ea typeface="MS Mincho" pitchFamily="49" charset="-128"/>
              </a:rPr>
              <a:t>e</a:t>
            </a:r>
            <a:r>
              <a:rPr lang="fr-FR" b="1" dirty="0" err="1">
                <a:ea typeface="MS Mincho" pitchFamily="49" charset="-128"/>
              </a:rPr>
              <a:t>X</a:t>
            </a:r>
            <a:r>
              <a:rPr lang="fr-FR" dirty="0" err="1">
                <a:ea typeface="MS Mincho" pitchFamily="49" charset="-128"/>
              </a:rPr>
              <a:t>tensible</a:t>
            </a:r>
            <a:r>
              <a:rPr lang="fr-FR" dirty="0">
                <a:ea typeface="MS Mincho" pitchFamily="49" charset="-128"/>
              </a:rPr>
              <a:t> </a:t>
            </a:r>
            <a:r>
              <a:rPr lang="fr-FR" b="1" dirty="0">
                <a:ea typeface="MS Mincho" pitchFamily="49" charset="-128"/>
              </a:rPr>
              <a:t>S</a:t>
            </a:r>
            <a:r>
              <a:rPr lang="fr-FR" dirty="0">
                <a:ea typeface="MS Mincho" pitchFamily="49" charset="-128"/>
              </a:rPr>
              <a:t>tylesheet </a:t>
            </a:r>
            <a:r>
              <a:rPr lang="fr-FR" b="1" dirty="0" err="1">
                <a:ea typeface="MS Mincho" pitchFamily="49" charset="-128"/>
              </a:rPr>
              <a:t>L</a:t>
            </a:r>
            <a:r>
              <a:rPr lang="fr-FR" dirty="0" err="1">
                <a:ea typeface="MS Mincho" pitchFamily="49" charset="-128"/>
              </a:rPr>
              <a:t>anguage</a:t>
            </a:r>
            <a:r>
              <a:rPr lang="fr-FR" dirty="0">
                <a:ea typeface="MS Mincho" pitchFamily="49" charset="-128"/>
              </a:rPr>
              <a:t>) est un langage basé sur XML qui sert à transformer un document XML en un autre document (XML ou non)</a:t>
            </a:r>
          </a:p>
          <a:p>
            <a:pPr lvl="1" eaLnBrk="1" hangingPunct="1"/>
            <a:r>
              <a:rPr lang="fr-FR" dirty="0">
                <a:ea typeface="MS Mincho" pitchFamily="49" charset="-128"/>
              </a:rPr>
              <a:t> </a:t>
            </a:r>
          </a:p>
          <a:p>
            <a:pPr lvl="1" eaLnBrk="1" hangingPunct="1"/>
            <a:r>
              <a:rPr lang="fr-FR" dirty="0">
                <a:ea typeface="MS Mincho" pitchFamily="49" charset="-128"/>
              </a:rPr>
              <a:t>Pour simplifier : CSS = styles pour HTML et XSL = styles pour XML</a:t>
            </a:r>
          </a:p>
          <a:p>
            <a:pPr lvl="1" eaLnBrk="1" hangingPunct="1"/>
            <a:endParaRPr lang="fr-FR" dirty="0">
              <a:ea typeface="MS Mincho" pitchFamily="49" charset="-128"/>
            </a:endParaRPr>
          </a:p>
          <a:p>
            <a:pPr lvl="1" eaLnBrk="1" hangingPunct="1"/>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eaLnBrk="1" hangingPunct="1"/>
            <a:endParaRPr lang="fr-FR" dirty="0">
              <a:ea typeface="MS Mincho" pitchFamily="49" charset="-128"/>
            </a:endParaRPr>
          </a:p>
          <a:p>
            <a:pPr lvl="1" eaLnBrk="1" hangingPunct="1"/>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72</a:t>
            </a:fld>
            <a:endParaRPr lang="fr-F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Compatibilité des navigateurs</a:t>
            </a:r>
          </a:p>
          <a:p>
            <a:pPr lvl="1"/>
            <a:r>
              <a:rPr lang="fr-FR" dirty="0">
                <a:ea typeface="MS Mincho" pitchFamily="49" charset="-128"/>
              </a:rPr>
              <a:t> Nombre de navigateurs ont d’un processeur XSLT natif (MFF1.02+, Opera9) alors que MSIE6+ utilise un ActiveX avec des fonctions propriétaires pour implémenter ses </a:t>
            </a:r>
            <a:r>
              <a:rPr lang="fr-FR" dirty="0" err="1">
                <a:ea typeface="MS Mincho" pitchFamily="49" charset="-128"/>
              </a:rPr>
              <a:t>parsers</a:t>
            </a:r>
            <a:r>
              <a:rPr lang="fr-FR" dirty="0">
                <a:ea typeface="MS Mincho" pitchFamily="49" charset="-128"/>
              </a:rPr>
              <a:t> (XML) et processeur XSLT</a:t>
            </a:r>
          </a:p>
          <a:p>
            <a:pPr lvl="1">
              <a:buNone/>
            </a:pPr>
            <a:r>
              <a:rPr lang="fr-FR" dirty="0">
                <a:ea typeface="MS Mincho" pitchFamily="49" charset="-128"/>
              </a:rPr>
              <a:t> </a:t>
            </a:r>
          </a:p>
          <a:p>
            <a:pPr lvl="1"/>
            <a:r>
              <a:rPr lang="fr-FR" dirty="0">
                <a:ea typeface="MS Mincho" pitchFamily="49" charset="-128"/>
              </a:rPr>
              <a:t>MSIE5 peut être rendu compatible avec quelques lignes de code de plus !</a:t>
            </a:r>
          </a:p>
          <a:p>
            <a:pPr lvl="1"/>
            <a:endParaRPr lang="fr-FR" dirty="0">
              <a:ea typeface="MS Mincho" pitchFamily="49" charset="-128"/>
            </a:endParaRPr>
          </a:p>
          <a:p>
            <a:pPr lvl="1"/>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73</a:t>
            </a:fld>
            <a:endParaRPr lang="fr-F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Compatibilité des navigateurs (détail) :</a:t>
            </a:r>
            <a:endParaRPr lang="fr-FR" b="1" dirty="0"/>
          </a:p>
          <a:p>
            <a:pPr lvl="1"/>
            <a:r>
              <a:rPr lang="fr-FR" b="1" dirty="0"/>
              <a:t>Mozilla Firefox</a:t>
            </a:r>
          </a:p>
          <a:p>
            <a:pPr lvl="2"/>
            <a:r>
              <a:rPr lang="fr-FR" dirty="0"/>
              <a:t>Firefox supporte XML, XSLT et XPath depuis la version 3.</a:t>
            </a:r>
          </a:p>
          <a:p>
            <a:pPr lvl="1"/>
            <a:r>
              <a:rPr lang="fr-FR" b="1" dirty="0"/>
              <a:t>Internet Explorer</a:t>
            </a:r>
          </a:p>
          <a:p>
            <a:pPr lvl="2"/>
            <a:r>
              <a:rPr lang="fr-FR" dirty="0"/>
              <a:t>Internet Explorer supporte XML, XSLT et XPath depuis la version 6.</a:t>
            </a:r>
          </a:p>
          <a:p>
            <a:pPr lvl="1"/>
            <a:r>
              <a:rPr lang="fr-FR" dirty="0"/>
              <a:t>Internet Explorer 5 n’est </a:t>
            </a:r>
            <a:r>
              <a:rPr lang="fr-FR" b="1" dirty="0"/>
              <a:t>PAS</a:t>
            </a:r>
            <a:r>
              <a:rPr lang="fr-FR" dirty="0"/>
              <a:t> compatible avec les recommandations officielles du W3C XSL.</a:t>
            </a:r>
          </a:p>
          <a:p>
            <a:pPr lvl="1"/>
            <a:r>
              <a:rPr lang="fr-FR" b="1" dirty="0"/>
              <a:t>Google Chrome</a:t>
            </a:r>
          </a:p>
          <a:p>
            <a:pPr lvl="2"/>
            <a:r>
              <a:rPr lang="fr-FR" dirty="0"/>
              <a:t>Chrome supporte XML, XSLT et XPath depuis la version 1.</a:t>
            </a:r>
          </a:p>
          <a:p>
            <a:pPr lvl="1"/>
            <a:r>
              <a:rPr lang="fr-FR" b="1" dirty="0"/>
              <a:t>Opera</a:t>
            </a:r>
          </a:p>
          <a:p>
            <a:pPr lvl="2"/>
            <a:r>
              <a:rPr lang="fr-FR" dirty="0"/>
              <a:t>Opera supporte XML, XSLT, et XPath depuis la version 9. </a:t>
            </a:r>
          </a:p>
          <a:p>
            <a:pPr lvl="2"/>
            <a:r>
              <a:rPr lang="fr-FR" dirty="0"/>
              <a:t>Opera 8 supporte uniquement XML + CSS.</a:t>
            </a:r>
          </a:p>
          <a:p>
            <a:pPr lvl="1"/>
            <a:r>
              <a:rPr lang="fr-FR" b="1" dirty="0"/>
              <a:t>Apple Safari</a:t>
            </a:r>
          </a:p>
          <a:p>
            <a:pPr lvl="2"/>
            <a:r>
              <a:rPr lang="fr-FR" dirty="0"/>
              <a:t>Safari supporte XML et XSLT depuis la version 3.</a:t>
            </a:r>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74</a:t>
            </a:fld>
            <a:endParaRPr lang="fr-F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p:cNvSpPr>
            <a:spLocks noGrp="1" noChangeArrowheads="1"/>
          </p:cNvSpPr>
          <p:nvPr>
            <p:ph type="title"/>
          </p:nvPr>
        </p:nvSpPr>
        <p:spPr/>
        <p:txBody>
          <a:bodyPr>
            <a:normAutofit/>
          </a:bodyPr>
          <a:lstStyle/>
          <a:p>
            <a:r>
              <a:rPr lang="fr-FR" dirty="0"/>
              <a:t>Outils XSL</a:t>
            </a:r>
          </a:p>
        </p:txBody>
      </p:sp>
      <p:sp>
        <p:nvSpPr>
          <p:cNvPr id="171012" name="Rectangle 3"/>
          <p:cNvSpPr>
            <a:spLocks noGrp="1" noChangeArrowheads="1"/>
          </p:cNvSpPr>
          <p:nvPr>
            <p:ph idx="1"/>
          </p:nvPr>
        </p:nvSpPr>
        <p:spPr/>
        <p:txBody>
          <a:bodyPr>
            <a:normAutofit fontScale="77500" lnSpcReduction="20000"/>
          </a:bodyPr>
          <a:lstStyle/>
          <a:p>
            <a:r>
              <a:rPr lang="fr-FR" dirty="0"/>
              <a:t>Difficulté de mise en œuvre à la main</a:t>
            </a:r>
          </a:p>
          <a:p>
            <a:pPr lvl="1"/>
            <a:r>
              <a:rPr lang="fr-FR" dirty="0">
                <a:cs typeface="Courier New" pitchFamily="49" charset="0"/>
              </a:rPr>
              <a:t> XSL-Fo n'a pas de spécification</a:t>
            </a:r>
          </a:p>
          <a:p>
            <a:pPr lvl="1"/>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a:r>
              <a:rPr lang="fr-FR" dirty="0">
                <a:cs typeface="Courier New" pitchFamily="49" charset="0"/>
              </a:rPr>
              <a:t> Tous les navigateurs ne se comportent pas de la même manière</a:t>
            </a:r>
          </a:p>
          <a:p>
            <a:pPr lvl="1"/>
            <a:r>
              <a:rPr lang="fr-FR" dirty="0">
                <a:cs typeface="Courier New" pitchFamily="49" charset="0"/>
              </a:rPr>
              <a:t> Il est donc souvent plus simple d'utiliser des éditeurs spécialisés en création de documents XSL-T (et XSL-Fo…)</a:t>
            </a:r>
          </a:p>
          <a:p>
            <a:pPr lvl="1"/>
            <a:r>
              <a:rPr lang="fr-FR" dirty="0">
                <a:cs typeface="Courier New" pitchFamily="49" charset="0"/>
              </a:rPr>
              <a:t> On gagne du temps, on évite les problèmes, on peut se concentrer sur l'aspect métier des développements</a:t>
            </a:r>
          </a:p>
          <a:p>
            <a:pPr lvl="1"/>
            <a:endParaRPr lang="fr-FR" dirty="0">
              <a:cs typeface="Courier New" pitchFamily="49" charset="0"/>
            </a:endParaRPr>
          </a:p>
          <a:p>
            <a:r>
              <a:rPr lang="fr-FR" dirty="0" err="1"/>
              <a:t>Altova</a:t>
            </a:r>
            <a:r>
              <a:rPr lang="fr-FR" dirty="0"/>
              <a:t> </a:t>
            </a:r>
            <a:r>
              <a:rPr lang="fr-FR" dirty="0" err="1"/>
              <a:t>StyleVision</a:t>
            </a:r>
            <a:endParaRPr lang="fr-FR" dirty="0"/>
          </a:p>
          <a:p>
            <a:pPr lvl="1"/>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a:r>
              <a:rPr lang="fr-FR" dirty="0">
                <a:cs typeface="Courier New" pitchFamily="49" charset="0"/>
              </a:rPr>
              <a:t> Il supporte XSL-T 1.0/2.0, XSL-Fo, CSS, JS ainsi que de nombreuses bases de données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75</a:t>
            </a:fld>
            <a:endParaRPr 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fontScale="90000"/>
          </a:bodyPr>
          <a:lstStyle/>
          <a:p>
            <a:r>
              <a:rPr lang="fr-FR" dirty="0"/>
              <a:t>Liaison XML XSL  </a:t>
            </a:r>
            <a:br>
              <a:rPr lang="fr-FR" dirty="0"/>
            </a:br>
            <a:r>
              <a:rPr lang="fr-FR" dirty="0"/>
              <a:t>en transformation client</a:t>
            </a:r>
          </a:p>
        </p:txBody>
      </p:sp>
      <p:sp>
        <p:nvSpPr>
          <p:cNvPr id="144388" name="Rectangle 3"/>
          <p:cNvSpPr>
            <a:spLocks noGrp="1" noChangeArrowheads="1"/>
          </p:cNvSpPr>
          <p:nvPr>
            <p:ph idx="1"/>
          </p:nvPr>
        </p:nvSpPr>
        <p:spPr/>
        <p:txBody>
          <a:bodyPr>
            <a:normAutofit/>
          </a:bodyPr>
          <a:lstStyle/>
          <a:p>
            <a:pPr eaLnBrk="1" hangingPunct="1"/>
            <a:r>
              <a:rPr lang="fr-FR" dirty="0">
                <a:ea typeface="MS Mincho" pitchFamily="49" charset="-128"/>
              </a:rPr>
              <a:t>Lier le fichier XSL au XML (visualisation client)</a:t>
            </a:r>
          </a:p>
          <a:p>
            <a:pPr lvl="1" eaLnBrk="1" hangingPunct="1"/>
            <a:r>
              <a:rPr lang="fr-FR" dirty="0">
                <a:ea typeface="MS Mincho" pitchFamily="49" charset="-128"/>
              </a:rPr>
              <a:t> Pour consulter le rendu d’un fichier XML passé par un processeur XSLT côté client statiquement, indiquez la liaison dans le fichier XML, comme suit :</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Si la liaison est créée dynamiquement (JS), inutile de procéder de la sorte</a:t>
            </a:r>
          </a:p>
          <a:p>
            <a:pPr lvl="1" eaLnBrk="1" hangingPunct="1"/>
            <a:r>
              <a:rPr lang="fr-FR" dirty="0">
                <a:ea typeface="MS Mincho" pitchFamily="49" charset="-128"/>
              </a:rPr>
              <a:t> Si elle est effectuée côté serveur, vous recevrez le document déjà transformé</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76</a:t>
            </a:fld>
            <a:endParaRPr lang="fr-FR"/>
          </a:p>
        </p:txBody>
      </p:sp>
      <p:sp>
        <p:nvSpPr>
          <p:cNvPr id="5" name="Rectangle 4"/>
          <p:cNvSpPr/>
          <p:nvPr/>
        </p:nvSpPr>
        <p:spPr>
          <a:xfrm>
            <a:off x="1115616" y="3429000"/>
            <a:ext cx="705678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xml</a:t>
            </a:r>
            <a:r>
              <a:rPr lang="fr-FR" sz="2000" dirty="0">
                <a:solidFill>
                  <a:srgbClr val="00B050"/>
                </a:solidFill>
                <a:ea typeface="MS Mincho" pitchFamily="49" charset="-128"/>
              </a:rPr>
              <a:t>-</a:t>
            </a:r>
            <a:r>
              <a:rPr lang="fr-FR" sz="2000" dirty="0" err="1">
                <a:solidFill>
                  <a:srgbClr val="00B050"/>
                </a:solidFill>
                <a:ea typeface="MS Mincho" pitchFamily="49" charset="-128"/>
              </a:rPr>
              <a:t>stylesheet</a:t>
            </a:r>
            <a:r>
              <a:rPr lang="fr-FR" sz="2000" dirty="0">
                <a:solidFill>
                  <a:srgbClr val="00B050"/>
                </a:solidFill>
                <a:ea typeface="MS Mincho" pitchFamily="49" charset="-128"/>
              </a:rPr>
              <a:t> </a:t>
            </a:r>
            <a:r>
              <a:rPr lang="fr-FR" sz="2000" dirty="0" err="1">
                <a:solidFill>
                  <a:srgbClr val="00B050"/>
                </a:solidFill>
                <a:ea typeface="MS Mincho" pitchFamily="49" charset="-128"/>
              </a:rPr>
              <a:t>href</a:t>
            </a:r>
            <a:r>
              <a:rPr lang="fr-FR" sz="2000" dirty="0">
                <a:solidFill>
                  <a:srgbClr val="00B050"/>
                </a:solidFill>
                <a:ea typeface="MS Mincho" pitchFamily="49" charset="-128"/>
              </a:rPr>
              <a:t>="personnes.xsl" type="</a:t>
            </a:r>
            <a:r>
              <a:rPr lang="fr-FR" sz="2000" dirty="0" err="1">
                <a:solidFill>
                  <a:srgbClr val="00B050"/>
                </a:solidFill>
                <a:ea typeface="MS Mincho" pitchFamily="49" charset="-128"/>
              </a:rPr>
              <a:t>text</a:t>
            </a:r>
            <a:r>
              <a:rPr lang="fr-FR" sz="2000" dirty="0">
                <a:solidFill>
                  <a:srgbClr val="00B050"/>
                </a:solidFill>
                <a:ea typeface="MS Mincho" pitchFamily="49" charset="-128"/>
              </a:rPr>
              <a:t>/</a:t>
            </a:r>
            <a:r>
              <a:rPr lang="fr-FR" sz="2000" dirty="0" err="1">
                <a:solidFill>
                  <a:srgbClr val="00B050"/>
                </a:solidFill>
                <a:ea typeface="MS Mincho" pitchFamily="49" charset="-128"/>
              </a:rPr>
              <a:t>xsl</a:t>
            </a:r>
            <a:r>
              <a:rPr lang="fr-FR" sz="2000" dirty="0">
                <a:solidFill>
                  <a:srgbClr val="00B050"/>
                </a:solidFill>
                <a:ea typeface="MS Mincho" pitchFamily="49" charset="-128"/>
              </a:rPr>
              <a:t>"?&gt;</a:t>
            </a:r>
            <a:r>
              <a:rPr lang="fr-FR" sz="2000" dirty="0">
                <a:ea typeface="MS Mincho" pitchFamily="49" charset="-128"/>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a:bodyPr>
          <a:lstStyle/>
          <a:p>
            <a:r>
              <a:rPr lang="fr-FR" dirty="0" err="1"/>
              <a:t>namespace</a:t>
            </a:r>
            <a:r>
              <a:rPr lang="fr-FR" dirty="0"/>
              <a:t> &amp; préfixe XSL</a:t>
            </a:r>
          </a:p>
        </p:txBody>
      </p:sp>
      <p:sp>
        <p:nvSpPr>
          <p:cNvPr id="144388"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Utilisation des </a:t>
            </a:r>
            <a:r>
              <a:rPr lang="fr-FR" dirty="0" err="1">
                <a:ea typeface="MS Mincho" pitchFamily="49" charset="-128"/>
              </a:rPr>
              <a:t>namespaces</a:t>
            </a:r>
            <a:endParaRPr lang="fr-FR" dirty="0">
              <a:ea typeface="MS Mincho" pitchFamily="49" charset="-128"/>
            </a:endParaRPr>
          </a:p>
          <a:p>
            <a:pPr lvl="1" eaLnBrk="1" hangingPunct="1"/>
            <a:r>
              <a:rPr lang="fr-FR" dirty="0">
                <a:ea typeface="MS Mincho" pitchFamily="49" charset="-128"/>
              </a:rPr>
              <a:t> Le document XSL qui est un doc XML commence par une déclaration XML, ex:</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77</a:t>
            </a:fld>
            <a:endParaRPr lang="fr-FR"/>
          </a:p>
        </p:txBody>
      </p:sp>
      <p:sp>
        <p:nvSpPr>
          <p:cNvPr id="5" name="Rectangle 4"/>
          <p:cNvSpPr/>
          <p:nvPr/>
        </p:nvSpPr>
        <p:spPr>
          <a:xfrm>
            <a:off x="1714480" y="2786058"/>
            <a:ext cx="5814392"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 &lt;?</a:t>
            </a:r>
            <a:r>
              <a:rPr lang="fr-FR" sz="2000" dirty="0" err="1">
                <a:solidFill>
                  <a:srgbClr val="00B050"/>
                </a:solidFill>
                <a:ea typeface="MS Mincho" pitchFamily="49" charset="-128"/>
              </a:rPr>
              <a:t>xml</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encoding</a:t>
            </a:r>
            <a:r>
              <a:rPr lang="fr-FR" sz="2000" dirty="0">
                <a:solidFill>
                  <a:srgbClr val="00B050"/>
                </a:solidFill>
                <a:ea typeface="MS Mincho" pitchFamily="49" charset="-128"/>
              </a:rPr>
              <a:t>="ISO-8859-1"?&gt;</a:t>
            </a:r>
          </a:p>
        </p:txBody>
      </p:sp>
      <p:sp>
        <p:nvSpPr>
          <p:cNvPr id="7" name="Rectangle 6"/>
          <p:cNvSpPr/>
          <p:nvPr/>
        </p:nvSpPr>
        <p:spPr>
          <a:xfrm>
            <a:off x="1763688" y="4881354"/>
            <a:ext cx="5616624"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xsl:stylesheet</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xmlns:xsl</a:t>
            </a:r>
            <a:r>
              <a:rPr lang="fr-FR" sz="2000" dirty="0">
                <a:solidFill>
                  <a:srgbClr val="00B050"/>
                </a:solidFill>
                <a:ea typeface="MS Mincho" pitchFamily="49" charset="-128"/>
              </a:rPr>
              <a:t>="…w3.org/1999/XSL/</a:t>
            </a:r>
            <a:r>
              <a:rPr lang="fr-FR" sz="2000" dirty="0" err="1">
                <a:solidFill>
                  <a:srgbClr val="00B050"/>
                </a:solidFill>
                <a:ea typeface="MS Mincho" pitchFamily="49" charset="-128"/>
              </a:rPr>
              <a:t>Transform</a:t>
            </a:r>
            <a:r>
              <a:rPr lang="fr-FR" sz="2000" dirty="0">
                <a:solidFill>
                  <a:srgbClr val="00B050"/>
                </a:solidFill>
                <a:ea typeface="MS Mincho" pitchFamily="49" charset="-128"/>
              </a:rPr>
              <a:t>"&gt;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p:cNvSpPr>
            <a:spLocks noGrp="1" noChangeArrowheads="1"/>
          </p:cNvSpPr>
          <p:nvPr>
            <p:ph type="title"/>
          </p:nvPr>
        </p:nvSpPr>
        <p:spPr/>
        <p:txBody>
          <a:bodyPr>
            <a:normAutofit fontScale="90000"/>
          </a:bodyPr>
          <a:lstStyle/>
          <a:p>
            <a:r>
              <a:rPr lang="fr-FR" dirty="0"/>
              <a:t>Templates </a:t>
            </a:r>
            <a:r>
              <a:rPr lang="fr-FR" dirty="0" err="1"/>
              <a:t>xsl</a:t>
            </a:r>
            <a:br>
              <a:rPr lang="fr-FR" dirty="0"/>
            </a:br>
            <a:r>
              <a:rPr lang="fr-FR" dirty="0" err="1"/>
              <a:t>name</a:t>
            </a:r>
            <a:r>
              <a:rPr lang="fr-FR" dirty="0"/>
              <a:t>, match, …</a:t>
            </a:r>
          </a:p>
        </p:txBody>
      </p:sp>
      <p:sp>
        <p:nvSpPr>
          <p:cNvPr id="145412"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Template</a:t>
            </a:r>
          </a:p>
          <a:p>
            <a:pPr lvl="1" eaLnBrk="1" hangingPunct="1"/>
            <a:r>
              <a:rPr lang="fr-FR" dirty="0">
                <a:ea typeface="MS Mincho" pitchFamily="49" charset="-128"/>
              </a:rPr>
              <a:t> La balise template définit le modèle du document utilisé pour construire la page ou un de ses éléments et match indique la cible à l’aide d’une expression XPath</a:t>
            </a:r>
          </a:p>
          <a:p>
            <a:pPr lvl="5"/>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eaLnBrk="1" hangingPunct="1"/>
            <a:r>
              <a:rPr lang="fr-FR" dirty="0">
                <a:ea typeface="MS Mincho" pitchFamily="49" charset="-128"/>
              </a:rPr>
              <a:t> on peut appeler un template particulier avec</a:t>
            </a:r>
          </a:p>
          <a:p>
            <a:pPr lvl="5"/>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a:r>
              <a:rPr lang="fr-FR" dirty="0">
                <a:ea typeface="MS Mincho" pitchFamily="49" charset="-128"/>
              </a:rPr>
              <a:t> ou tous les templates dans l’ordre de parcours</a:t>
            </a:r>
          </a:p>
          <a:p>
            <a:pPr lvl="5"/>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aussi créer et appeler explicitement un template nommé</a:t>
            </a: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78</a:t>
            </a:fld>
            <a:endParaRPr lang="fr-FR"/>
          </a:p>
        </p:txBody>
      </p:sp>
      <p:sp>
        <p:nvSpPr>
          <p:cNvPr id="5" name="Rectangle 4"/>
          <p:cNvSpPr/>
          <p:nvPr/>
        </p:nvSpPr>
        <p:spPr>
          <a:xfrm>
            <a:off x="1571604" y="5783065"/>
            <a:ext cx="631844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r>
              <a:rPr lang="fr-FR" i="1" dirty="0">
                <a:ea typeface="MS Mincho" pitchFamily="49" charset="-128"/>
              </a:rPr>
              <a:t> &lt;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p:cNvSpPr>
            <a:spLocks noGrp="1" noChangeArrowheads="1"/>
          </p:cNvSpPr>
          <p:nvPr>
            <p:ph type="title"/>
          </p:nvPr>
        </p:nvSpPr>
        <p:spPr/>
        <p:txBody>
          <a:bodyPr>
            <a:normAutofit/>
          </a:bodyPr>
          <a:lstStyle/>
          <a:p>
            <a:r>
              <a:rPr lang="fr-FR" dirty="0"/>
              <a:t>Variables globales &amp; constantes</a:t>
            </a:r>
          </a:p>
        </p:txBody>
      </p:sp>
      <p:sp>
        <p:nvSpPr>
          <p:cNvPr id="146436"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 constantes et variables globales</a:t>
            </a:r>
          </a:p>
          <a:p>
            <a:pPr lvl="1" eaLnBrk="1" hangingPunct="1"/>
            <a:endParaRPr lang="fr-FR" dirty="0">
              <a:ea typeface="MS Mincho" pitchFamily="49" charset="-128"/>
            </a:endParaRPr>
          </a:p>
          <a:p>
            <a:pPr lvl="1" eaLnBrk="1" hangingPunct="1"/>
            <a:r>
              <a:rPr lang="fr-FR" dirty="0">
                <a:ea typeface="MS Mincho" pitchFamily="49" charset="-128"/>
              </a:rPr>
              <a:t> On peut définir et utiliser des paramètres globaux</a:t>
            </a:r>
          </a:p>
          <a:p>
            <a:pPr lvl="2" eaLnBrk="1" hangingPunct="1"/>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79</a:t>
            </a:fld>
            <a:endParaRPr lang="fr-FR"/>
          </a:p>
        </p:txBody>
      </p:sp>
      <p:sp>
        <p:nvSpPr>
          <p:cNvPr id="5" name="Rectangle 4"/>
          <p:cNvSpPr/>
          <p:nvPr/>
        </p:nvSpPr>
        <p:spPr>
          <a:xfrm>
            <a:off x="2286000" y="2786058"/>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r>
              <a:rPr lang="fr-FR" i="1" dirty="0">
                <a:solidFill>
                  <a:schemeClr val="tx1"/>
                </a:solidFill>
                <a:ea typeface="MS Mincho" pitchFamily="49" charset="-128"/>
              </a:rPr>
              <a:t>&lt;</a:t>
            </a:r>
            <a:r>
              <a:rPr lang="fr-FR" b="1" i="1" dirty="0" err="1">
                <a:solidFill>
                  <a:schemeClr val="tx1"/>
                </a:solidFill>
                <a:ea typeface="MS Mincho" pitchFamily="49" charset="-128"/>
              </a:rPr>
              <a:t>xsl:param</a:t>
            </a:r>
            <a:r>
              <a:rPr lang="fr-FR" i="1" dirty="0">
                <a:solidFill>
                  <a:schemeClr val="tx1"/>
                </a:solidFill>
                <a:ea typeface="MS Mincho" pitchFamily="49" charset="-128"/>
              </a:rPr>
              <a:t> </a:t>
            </a:r>
            <a:r>
              <a:rPr lang="fr-FR" b="1" i="1" dirty="0" err="1">
                <a:solidFill>
                  <a:schemeClr val="tx1"/>
                </a:solidFill>
                <a:ea typeface="MS Mincho" pitchFamily="49" charset="-128"/>
              </a:rPr>
              <a:t>name</a:t>
            </a:r>
            <a:r>
              <a:rPr lang="fr-FR" i="1" dirty="0">
                <a:solidFill>
                  <a:schemeClr val="tx1"/>
                </a:solidFill>
                <a:ea typeface="MS Mincho" pitchFamily="49" charset="-128"/>
              </a:rPr>
              <a:t>="</a:t>
            </a:r>
            <a:r>
              <a:rPr lang="fr-FR" i="1" dirty="0" err="1">
                <a:solidFill>
                  <a:schemeClr val="tx1"/>
                </a:solidFill>
                <a:ea typeface="MS Mincho" pitchFamily="49" charset="-128"/>
              </a:rPr>
              <a:t>node_path_adr</a:t>
            </a:r>
            <a:r>
              <a:rPr lang="fr-FR" i="1" dirty="0">
                <a:solidFill>
                  <a:schemeClr val="tx1"/>
                </a:solidFill>
                <a:ea typeface="MS Mincho" pitchFamily="49" charset="-128"/>
              </a:rPr>
              <a:t>" [</a:t>
            </a:r>
            <a:r>
              <a:rPr lang="fr-FR" b="1" i="1" dirty="0">
                <a:solidFill>
                  <a:schemeClr val="tx1"/>
                </a:solidFill>
                <a:ea typeface="MS Mincho" pitchFamily="49" charset="-128"/>
              </a:rPr>
              <a:t>select</a:t>
            </a:r>
            <a:r>
              <a:rPr lang="fr-FR" i="1" dirty="0">
                <a:solidFill>
                  <a:schemeClr val="tx1"/>
                </a:solidFill>
                <a:ea typeface="MS Mincho" pitchFamily="49" charset="-128"/>
              </a:rPr>
              <a:t>="personne/adresse« ] /&gt;</a:t>
            </a:r>
            <a:endParaRPr lang="fr-FR" dirty="0">
              <a:solidFill>
                <a:schemeClr val="tx1"/>
              </a:solidFill>
            </a:endParaRPr>
          </a:p>
        </p:txBody>
      </p:sp>
      <p:sp>
        <p:nvSpPr>
          <p:cNvPr id="7" name="Rectangle 6"/>
          <p:cNvSpPr/>
          <p:nvPr/>
        </p:nvSpPr>
        <p:spPr>
          <a:xfrm>
            <a:off x="1619672" y="4214818"/>
            <a:ext cx="626469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&lt;</a:t>
            </a:r>
            <a:r>
              <a:rPr lang="fr-FR" b="1" i="1" dirty="0" err="1">
                <a:ea typeface="MS Mincho" pitchFamily="49" charset="-128"/>
              </a:rPr>
              <a:t>xsl:apply-templates</a:t>
            </a:r>
            <a:r>
              <a:rPr lang="fr-FR" i="1" dirty="0">
                <a:ea typeface="MS Mincho" pitchFamily="49" charset="-128"/>
              </a:rPr>
              <a:t> </a:t>
            </a:r>
            <a:r>
              <a:rPr lang="fr-FR" b="1" i="1" dirty="0">
                <a:ea typeface="MS Mincho" pitchFamily="49" charset="-128"/>
              </a:rPr>
              <a:t>select</a:t>
            </a:r>
            <a:r>
              <a:rPr lang="fr-FR" i="1" dirty="0">
                <a:ea typeface="MS Mincho" pitchFamily="49" charset="-128"/>
              </a:rPr>
              <a:t>="$ </a:t>
            </a:r>
            <a:r>
              <a:rPr lang="fr-FR" i="1" dirty="0" err="1">
                <a:ea typeface="MS Mincho" pitchFamily="49" charset="-128"/>
              </a:rPr>
              <a:t>node_path_adr</a:t>
            </a:r>
            <a:r>
              <a:rPr lang="fr-FR" i="1" dirty="0">
                <a:ea typeface="MS Mincho" pitchFamily="49" charset="-128"/>
              </a:rPr>
              <a:t> " /&gt;</a:t>
            </a:r>
            <a:endParaRPr lang="fr-F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marL="514350" indent="-514350">
              <a:buFont typeface="+mj-lt"/>
              <a:buAutoNum type="arabicPeriod"/>
            </a:pPr>
            <a:r>
              <a:rPr lang="fr-FR" dirty="0"/>
              <a:t>Rappels XML</a:t>
            </a:r>
          </a:p>
        </p:txBody>
      </p:sp>
      <p:sp>
        <p:nvSpPr>
          <p:cNvPr id="6" name="Espace réservé du texte 2"/>
          <p:cNvSpPr>
            <a:spLocks noGrp="1"/>
          </p:cNvSpPr>
          <p:nvPr>
            <p:ph type="body" idx="1"/>
          </p:nvPr>
        </p:nvSpPr>
        <p:spPr>
          <a:xfrm>
            <a:off x="722313" y="1643050"/>
            <a:ext cx="7772400" cy="2714644"/>
          </a:xfrm>
        </p:spPr>
        <p:txBody>
          <a:bodyPr>
            <a:normAutofit/>
          </a:bodyPr>
          <a:lstStyle/>
          <a:p>
            <a:pPr marL="400050" indent="-400050">
              <a:buFont typeface="Wingdings" pitchFamily="2" charset="2"/>
              <a:buChar char="q"/>
            </a:pPr>
            <a:r>
              <a:rPr lang="fr-FR" sz="1800" dirty="0"/>
              <a:t>Qu'est-ce que le XML ?       </a:t>
            </a:r>
            <a:endParaRPr lang="fr-FR" sz="1800" i="1" dirty="0"/>
          </a:p>
          <a:p>
            <a:pPr marL="400050" indent="-400050">
              <a:buFont typeface="Wingdings" pitchFamily="2" charset="2"/>
              <a:buChar char="q"/>
            </a:pPr>
            <a:r>
              <a:rPr lang="fr-FR" sz="1800" dirty="0"/>
              <a:t>La galaxie XML           </a:t>
            </a:r>
          </a:p>
          <a:p>
            <a:pPr marL="400050" indent="-400050">
              <a:buFont typeface="Wingdings" pitchFamily="2" charset="2"/>
              <a:buChar char="q"/>
            </a:pPr>
            <a:r>
              <a:rPr lang="fr-FR" sz="1800" dirty="0"/>
              <a:t>XML et pages Web    </a:t>
            </a:r>
          </a:p>
          <a:p>
            <a:pPr marL="400050" indent="-400050">
              <a:buFont typeface="Wingdings" pitchFamily="2" charset="2"/>
              <a:buChar char="q"/>
            </a:pPr>
            <a:r>
              <a:rPr lang="fr-FR" sz="1800" dirty="0"/>
              <a:t> XML et accessibilité Web  </a:t>
            </a:r>
            <a:endParaRPr lang="fr-FR" sz="1800" i="1" dirty="0"/>
          </a:p>
          <a:p>
            <a:pPr marL="400050" indent="-400050">
              <a:buFont typeface="Wingdings" pitchFamily="2" charset="2"/>
              <a:buChar char="q"/>
            </a:pPr>
            <a:r>
              <a:rPr lang="fr-FR" sz="1800" dirty="0"/>
              <a:t> </a:t>
            </a:r>
            <a:r>
              <a:rPr lang="fr-FR" sz="1800" dirty="0" err="1"/>
              <a:t>Xml</a:t>
            </a:r>
            <a:r>
              <a:rPr lang="fr-FR" sz="1800" dirty="0"/>
              <a:t> et l’offre bureautique </a:t>
            </a:r>
          </a:p>
          <a:p>
            <a:pPr marL="400050" indent="-400050">
              <a:buFont typeface="Wingdings" pitchFamily="2" charset="2"/>
              <a:buChar char="q"/>
            </a:pPr>
            <a:r>
              <a:rPr lang="fr-FR" sz="1800" dirty="0"/>
              <a:t>Parseurs          	    </a:t>
            </a:r>
          </a:p>
          <a:p>
            <a:pPr marL="400050" indent="-400050">
              <a:buFont typeface="Wingdings" pitchFamily="2" charset="2"/>
              <a:buChar char="q"/>
            </a:pPr>
            <a:r>
              <a:rPr lang="fr-FR" sz="1800" dirty="0"/>
              <a:t>Editeurs		    </a:t>
            </a:r>
          </a:p>
          <a:p>
            <a:pPr marL="400050" indent="-400050">
              <a:buFont typeface="Wingdings" pitchFamily="2" charset="2"/>
              <a:buChar char="q"/>
            </a:pPr>
            <a:r>
              <a:rPr lang="fr-FR" sz="1800" dirty="0"/>
              <a:t>Espaces de nom	    </a:t>
            </a:r>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8</a:t>
            </a:fld>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Il existe un autre mode de déclaration local (a l’endroit ou l’on en a besoin) </a:t>
            </a:r>
          </a:p>
          <a:p>
            <a:pPr lvl="1">
              <a:buNone/>
            </a:pPr>
            <a:r>
              <a:rPr lang="fr-FR" dirty="0">
                <a:ea typeface="MS Mincho" pitchFamily="49" charset="-128"/>
              </a:rPr>
              <a:t> </a:t>
            </a:r>
          </a:p>
          <a:p>
            <a:pPr lvl="1"/>
            <a:r>
              <a:rPr lang="fr-FR" dirty="0">
                <a:ea typeface="MS Mincho" pitchFamily="49" charset="-128"/>
              </a:rPr>
              <a:t>On peut aussi utiliser &lt;variable&gt;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695514" lvl="2" indent="-246063"/>
            <a:r>
              <a:rPr lang="fr-FR" dirty="0">
                <a:ea typeface="MS Mincho" pitchFamily="49" charset="-128"/>
              </a:rPr>
              <a:t>les variables peuvent être définies localement (ce n'est pas le cas de paramètres sauf dans le cas des templates paramétrés cf. ci-après)</a:t>
            </a:r>
          </a:p>
          <a:p>
            <a:pPr marL="1430338" lvl="1" indent="-246063"/>
            <a:endParaRPr lang="fr-FR" dirty="0">
              <a:ea typeface="MS Mincho" pitchFamily="49" charset="-128"/>
            </a:endParaRP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80</a:t>
            </a:fld>
            <a:endParaRPr lang="fr-FR"/>
          </a:p>
        </p:txBody>
      </p:sp>
      <p:sp>
        <p:nvSpPr>
          <p:cNvPr id="5" name="Rectangle 4"/>
          <p:cNvSpPr/>
          <p:nvPr/>
        </p:nvSpPr>
        <p:spPr>
          <a:xfrm>
            <a:off x="2123728" y="2857496"/>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Il existe 2 modes de définition </a:t>
            </a:r>
          </a:p>
          <a:p>
            <a:pPr lvl="1">
              <a:buNone/>
            </a:pPr>
            <a:r>
              <a:rPr lang="fr-FR" dirty="0">
                <a:ea typeface="MS Mincho" pitchFamily="49" charset="-128"/>
              </a:rPr>
              <a:t> </a:t>
            </a: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avec  </a:t>
            </a:r>
            <a:r>
              <a:rPr lang="fr-FR" b="1" dirty="0">
                <a:ea typeface="MS Mincho" pitchFamily="49" charset="-128"/>
              </a:rPr>
              <a:t>select</a:t>
            </a:r>
            <a:r>
              <a:rPr lang="fr-FR" dirty="0">
                <a:ea typeface="MS Mincho" pitchFamily="49" charset="-128"/>
              </a:rPr>
              <a:t>="</a:t>
            </a:r>
            <a:r>
              <a:rPr lang="fr-FR" i="1" dirty="0" err="1">
                <a:ea typeface="MS Mincho" pitchFamily="49" charset="-128"/>
              </a:rPr>
              <a:t>XpathExprssion</a:t>
            </a:r>
            <a:r>
              <a:rPr lang="fr-FR" dirty="0">
                <a:ea typeface="MS Mincho" pitchFamily="49" charset="-128"/>
              </a:rPr>
              <a:t>"</a:t>
            </a: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t>
            </a:r>
            <a:r>
              <a:rPr lang="fr-FR" b="1" dirty="0">
                <a:ea typeface="MS Mincho" pitchFamily="49" charset="-128"/>
              </a:rPr>
              <a:t>sans*</a:t>
            </a:r>
            <a:r>
              <a:rPr lang="fr-FR" dirty="0">
                <a:ea typeface="MS Mincho" pitchFamily="49" charset="-128"/>
              </a:rPr>
              <a:t> select=""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030288" indent="-246063"/>
            <a:endParaRPr lang="fr-FR" dirty="0">
              <a:ea typeface="MS Mincho" pitchFamily="49" charset="-128"/>
            </a:endParaRPr>
          </a:p>
          <a:p>
            <a:pPr marL="1137730" indent="-246063">
              <a:buNone/>
            </a:pPr>
            <a:r>
              <a:rPr lang="fr-FR" dirty="0">
                <a:ea typeface="MS Mincho" pitchFamily="49" charset="-128"/>
              </a:rPr>
              <a:t>	      </a:t>
            </a: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81</a:t>
            </a:fld>
            <a:endParaRPr lang="fr-FR"/>
          </a:p>
        </p:txBody>
      </p:sp>
      <p:sp>
        <p:nvSpPr>
          <p:cNvPr id="5" name="Rectangle 4"/>
          <p:cNvSpPr/>
          <p:nvPr/>
        </p:nvSpPr>
        <p:spPr>
          <a:xfrm>
            <a:off x="2143108" y="385762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maVar</a:t>
            </a:r>
            <a:r>
              <a:rPr lang="fr-FR" i="1" dirty="0">
                <a:ea typeface="MS Mincho" pitchFamily="49" charset="-128"/>
              </a:rPr>
              <a:t>" &gt;</a:t>
            </a:r>
          </a:p>
          <a:p>
            <a:pPr marL="173038" lvl="2">
              <a:buNone/>
            </a:pPr>
            <a:r>
              <a:rPr lang="fr-FR" i="1" dirty="0">
                <a:ea typeface="MS Mincho" pitchFamily="49" charset="-128"/>
              </a:rPr>
              <a:t>    &lt;balise&gt;</a:t>
            </a:r>
            <a:r>
              <a:rPr lang="fr-FR" dirty="0">
                <a:ea typeface="MS Mincho" pitchFamily="49" charset="-128"/>
              </a:rPr>
              <a:t>&lt;</a:t>
            </a:r>
            <a:r>
              <a:rPr lang="fr-FR" dirty="0" err="1">
                <a:ea typeface="MS Mincho" pitchFamily="49" charset="-128"/>
              </a:rPr>
              <a:t>xsl:value-of</a:t>
            </a:r>
            <a:r>
              <a:rPr lang="fr-FR" dirty="0">
                <a:ea typeface="MS Mincho" pitchFamily="49" charset="-128"/>
              </a:rPr>
              <a:t> </a:t>
            </a:r>
            <a:r>
              <a:rPr lang="fr-FR" b="1" dirty="0">
                <a:ea typeface="MS Mincho" pitchFamily="49" charset="-128"/>
              </a:rPr>
              <a:t>…</a:t>
            </a:r>
            <a:r>
              <a:rPr lang="fr-FR" dirty="0">
                <a:ea typeface="MS Mincho" pitchFamily="49" charset="-128"/>
              </a:rPr>
              <a:t>/&gt;</a:t>
            </a:r>
            <a:r>
              <a:rPr lang="fr-FR" i="1" dirty="0">
                <a:ea typeface="MS Mincho" pitchFamily="49" charset="-128"/>
              </a:rPr>
              <a:t>&lt;/balise&gt;</a:t>
            </a:r>
          </a:p>
          <a:p>
            <a:pPr marL="173038" lvl="2">
              <a:buNone/>
            </a:pPr>
            <a:r>
              <a:rPr lang="fr-FR" i="1" dirty="0">
                <a:ea typeface="MS Mincho" pitchFamily="49" charset="-128"/>
              </a:rPr>
              <a:t>&lt;/</a:t>
            </a:r>
            <a:r>
              <a:rPr lang="fr-FR" b="1" i="1" dirty="0">
                <a:ea typeface="MS Mincho" pitchFamily="49" charset="-128"/>
              </a:rPr>
              <a:t>variable</a:t>
            </a:r>
            <a:r>
              <a:rPr lang="fr-FR" i="1" dirty="0">
                <a:ea typeface="MS Mincho" pitchFamily="49" charset="-128"/>
              </a:rPr>
              <a:t>&gt;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
        <p:nvSpPr>
          <p:cNvPr id="8" name="Rectangle 7"/>
          <p:cNvSpPr/>
          <p:nvPr/>
        </p:nvSpPr>
        <p:spPr>
          <a:xfrm>
            <a:off x="2071702" y="2357430"/>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sp>
        <p:nvSpPr>
          <p:cNvPr id="10" name="Étoile à 12 branches 9"/>
          <p:cNvSpPr/>
          <p:nvPr/>
        </p:nvSpPr>
        <p:spPr>
          <a:xfrm rot="21038633">
            <a:off x="6132853" y="3600698"/>
            <a:ext cx="2879053" cy="1860652"/>
          </a:xfrm>
          <a:prstGeom prst="star12">
            <a:avLst/>
          </a:prstGeom>
          <a:solidFill>
            <a:schemeClr val="accent6">
              <a:lumMod val="75000"/>
            </a:schemeClr>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*Pas supporté </a:t>
            </a:r>
          </a:p>
          <a:p>
            <a:pPr algn="ctr"/>
            <a:r>
              <a:rPr lang="fr-FR" b="1" dirty="0"/>
              <a:t>sous tous les </a:t>
            </a:r>
          </a:p>
          <a:p>
            <a:pPr algn="ctr"/>
            <a:r>
              <a:rPr lang="fr-FR" b="1" dirty="0"/>
              <a:t>moteurs XSL</a:t>
            </a:r>
          </a:p>
          <a:p>
            <a:pPr algn="ctr"/>
            <a:r>
              <a:rPr lang="fr-FR" sz="1400" u="sng" dirty="0"/>
              <a:t>pour refaire des arbres XML</a:t>
            </a:r>
          </a:p>
        </p:txBody>
      </p:sp>
      <p:sp>
        <p:nvSpPr>
          <p:cNvPr id="11" name="Rectangle 10"/>
          <p:cNvSpPr/>
          <p:nvPr/>
        </p:nvSpPr>
        <p:spPr>
          <a:xfrm>
            <a:off x="5000628" y="4143380"/>
            <a:ext cx="928694"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571736" y="4143380"/>
            <a:ext cx="785818"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0" idx="7"/>
          </p:cNvCxnSpPr>
          <p:nvPr/>
        </p:nvCxnSpPr>
        <p:spPr>
          <a:xfrm rot="10800000">
            <a:off x="3286117" y="4429134"/>
            <a:ext cx="2865886" cy="33591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necteur droit avec flèche 14"/>
          <p:cNvCxnSpPr>
            <a:stCxn id="10" idx="7"/>
          </p:cNvCxnSpPr>
          <p:nvPr/>
        </p:nvCxnSpPr>
        <p:spPr>
          <a:xfrm rot="10800000">
            <a:off x="5572133" y="4500570"/>
            <a:ext cx="579871" cy="26447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AutoShape 2"/>
          <p:cNvSpPr>
            <a:spLocks noGrp="1" noChangeArrowheads="1"/>
          </p:cNvSpPr>
          <p:nvPr>
            <p:ph type="title"/>
          </p:nvPr>
        </p:nvSpPr>
        <p:spPr/>
        <p:txBody>
          <a:bodyPr>
            <a:normAutofit/>
          </a:bodyPr>
          <a:lstStyle/>
          <a:p>
            <a:r>
              <a:rPr lang="fr-FR" dirty="0"/>
              <a:t>Templates XSL paramétrés</a:t>
            </a:r>
          </a:p>
        </p:txBody>
      </p:sp>
      <p:sp>
        <p:nvSpPr>
          <p:cNvPr id="147460"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Templates paramétrés</a:t>
            </a:r>
          </a:p>
          <a:p>
            <a:pPr lvl="1" eaLnBrk="1" hangingPunct="1"/>
            <a:r>
              <a:rPr lang="fr-FR" dirty="0">
                <a:ea typeface="MS Mincho" pitchFamily="49" charset="-128"/>
              </a:rPr>
              <a:t> En XSL-T, il peut être nécessaire d'utiliser des fonctions (ex : redondance du code dans les traitements conditionnels).</a:t>
            </a:r>
          </a:p>
          <a:p>
            <a:pPr lvl="2" eaLnBrk="1" hangingPunct="1"/>
            <a:r>
              <a:rPr lang="fr-FR" dirty="0">
                <a:ea typeface="MS Mincho" pitchFamily="49" charset="-128"/>
              </a:rPr>
              <a:t> Pour cela XSL-T prévoit un mécanisme de templates paramétrés, on les crée comme suit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Et on les utilise comme suit :</a:t>
            </a:r>
            <a:br>
              <a:rPr lang="fr-FR" dirty="0">
                <a:ea typeface="MS Mincho" pitchFamily="49" charset="-128"/>
              </a:rPr>
            </a:br>
            <a:endParaRPr lang="fr-FR" dirty="0">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r>
              <a:rPr lang="fr-FR" b="1" i="1" dirty="0">
                <a:solidFill>
                  <a:srgbClr val="C00000"/>
                </a:solidFill>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82</a:t>
            </a:fld>
            <a:endParaRPr lang="fr-FR"/>
          </a:p>
        </p:txBody>
      </p:sp>
      <p:sp>
        <p:nvSpPr>
          <p:cNvPr id="5" name="Rectangle 4"/>
          <p:cNvSpPr/>
          <p:nvPr/>
        </p:nvSpPr>
        <p:spPr>
          <a:xfrm>
            <a:off x="2339752" y="2184622"/>
            <a:ext cx="482453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/&gt;</a:t>
            </a:r>
            <a:br>
              <a:rPr lang="fr-FR" sz="1600" i="1" dirty="0">
                <a:ea typeface="MS Mincho" pitchFamily="49" charset="-128"/>
              </a:rPr>
            </a:br>
            <a:r>
              <a:rPr lang="fr-FR" sz="1600" i="1" dirty="0">
                <a:ea typeface="MS Mincho" pitchFamily="49" charset="-128"/>
              </a:rPr>
              <a:t>    &lt;tr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="nom" /&gt;&lt;/td&gt;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a:t>
            </a:r>
            <a:r>
              <a:rPr lang="fr-FR" sz="1600" i="1" dirty="0" err="1">
                <a:ea typeface="MS Mincho" pitchFamily="49" charset="-128"/>
              </a:rPr>
              <a:t>prenom</a:t>
            </a:r>
            <a:r>
              <a:rPr lang="fr-FR" sz="1600" i="1" dirty="0">
                <a:ea typeface="MS Mincho" pitchFamily="49" charset="-128"/>
              </a:rPr>
              <a:t>" /&gt;&lt;/td&gt;</a:t>
            </a:r>
            <a:br>
              <a:rPr lang="fr-FR" sz="1600" i="1" dirty="0">
                <a:ea typeface="MS Mincho" pitchFamily="49" charset="-128"/>
              </a:rPr>
            </a:br>
            <a:r>
              <a:rPr lang="fr-FR" sz="1600" i="1" dirty="0">
                <a:ea typeface="MS Mincho" pitchFamily="49" charset="-128"/>
              </a:rPr>
              <a:t>    &lt;/tr&gt;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&gt;</a:t>
            </a:r>
            <a:endParaRPr lang="fr-FR" sz="1600" dirty="0"/>
          </a:p>
        </p:txBody>
      </p:sp>
      <p:sp>
        <p:nvSpPr>
          <p:cNvPr id="7" name="Rectangle 6"/>
          <p:cNvSpPr/>
          <p:nvPr/>
        </p:nvSpPr>
        <p:spPr>
          <a:xfrm>
            <a:off x="1637928" y="4470638"/>
            <a:ext cx="639045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&lt;table&gt;&lt;tr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aaa</a:t>
            </a:r>
            <a:r>
              <a:rPr lang="fr-FR" sz="1600" i="1" dirty="0">
                <a:ea typeface="MS Mincho" pitchFamily="49" charset="-128"/>
              </a:rPr>
              <a:t>"&gt; &lt;th&gt;Nom&lt;/th&gt;&lt;th&gt;Pr&amp;</a:t>
            </a:r>
            <a:r>
              <a:rPr lang="fr-FR" sz="1600" i="1" dirty="0" err="1">
                <a:ea typeface="MS Mincho" pitchFamily="49" charset="-128"/>
              </a:rPr>
              <a:t>eacute;nom</a:t>
            </a:r>
            <a:r>
              <a:rPr lang="fr-FR" sz="1600" i="1" dirty="0">
                <a:ea typeface="MS Mincho" pitchFamily="49" charset="-128"/>
              </a:rPr>
              <a:t>&lt;/th&gt;&lt;/tr&gt;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="personne"&gt;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xsl:with-param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="FFFFAA" /&gt;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&gt;&lt;/table&gt;</a:t>
            </a:r>
            <a:endParaRPr lang="fr-FR" sz="16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AutoShape 2"/>
          <p:cNvSpPr>
            <a:spLocks noGrp="1" noChangeArrowheads="1"/>
          </p:cNvSpPr>
          <p:nvPr>
            <p:ph type="title"/>
          </p:nvPr>
        </p:nvSpPr>
        <p:spPr/>
        <p:txBody>
          <a:bodyPr>
            <a:normAutofit/>
          </a:bodyPr>
          <a:lstStyle/>
          <a:p>
            <a:pPr eaLnBrk="1" hangingPunct="1"/>
            <a:r>
              <a:rPr lang="fr-FR" dirty="0" err="1"/>
              <a:t>xsl:output</a:t>
            </a:r>
            <a:r>
              <a:rPr lang="fr-FR" dirty="0"/>
              <a:t>, format de sortie</a:t>
            </a:r>
          </a:p>
        </p:txBody>
      </p:sp>
      <p:sp>
        <p:nvSpPr>
          <p:cNvPr id="148484"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Le format de sortie</a:t>
            </a:r>
          </a:p>
          <a:p>
            <a:pPr lvl="1" eaLnBrk="1" hangingPunct="1"/>
            <a:r>
              <a:rPr lang="fr-FR" dirty="0">
                <a:ea typeface="MS Mincho" pitchFamily="49" charset="-128"/>
              </a:rPr>
              <a:t> On utilise la balise &lt;output /&gt; pour préciser un format de sortie</a:t>
            </a:r>
          </a:p>
          <a:p>
            <a:pPr lvl="2" eaLnBrk="1" hangingPunct="1"/>
            <a:r>
              <a:rPr lang="fr-FR" dirty="0">
                <a:ea typeface="MS Mincho" pitchFamily="49" charset="-128"/>
              </a:rPr>
              <a:t> ex : </a:t>
            </a:r>
            <a:r>
              <a:rPr lang="fr-FR" b="1" i="1" dirty="0">
                <a:solidFill>
                  <a:srgbClr val="C00000"/>
                </a:solidFill>
                <a:ea typeface="MS Mincho" pitchFamily="49" charset="-128"/>
              </a:rPr>
              <a:t>&lt;</a:t>
            </a:r>
            <a:r>
              <a:rPr lang="fr-FR" b="1" i="1" dirty="0" err="1">
                <a:solidFill>
                  <a:srgbClr val="C00000"/>
                </a:solidFill>
                <a:ea typeface="MS Mincho" pitchFamily="49" charset="-128"/>
              </a:rPr>
              <a:t>xsl:output</a:t>
            </a:r>
            <a:r>
              <a:rPr lang="fr-FR" b="1" i="1" dirty="0">
                <a:solidFill>
                  <a:srgbClr val="C00000"/>
                </a:solidFill>
                <a:ea typeface="MS Mincho" pitchFamily="49" charset="-128"/>
              </a:rPr>
              <a:t> </a:t>
            </a:r>
            <a:r>
              <a:rPr lang="fr-FR" b="1" i="1" dirty="0" err="1">
                <a:solidFill>
                  <a:srgbClr val="C00000"/>
                </a:solidFill>
                <a:ea typeface="MS Mincho" pitchFamily="49" charset="-128"/>
              </a:rPr>
              <a:t>method</a:t>
            </a:r>
            <a:r>
              <a:rPr lang="fr-FR" b="1" i="1" dirty="0">
                <a:solidFill>
                  <a:srgbClr val="C00000"/>
                </a:solidFill>
                <a:ea typeface="MS Mincho" pitchFamily="49" charset="-128"/>
              </a:rPr>
              <a:t>="</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préciser </a:t>
            </a:r>
            <a:r>
              <a:rPr lang="fr-FR" dirty="0" err="1">
                <a:ea typeface="MS Mincho" pitchFamily="49" charset="-128"/>
              </a:rPr>
              <a:t>text</a:t>
            </a:r>
            <a:r>
              <a:rPr lang="fr-FR" dirty="0">
                <a:ea typeface="MS Mincho" pitchFamily="49" charset="-128"/>
              </a:rPr>
              <a:t>, </a:t>
            </a:r>
            <a:r>
              <a:rPr lang="fr-FR" dirty="0" err="1">
                <a:ea typeface="MS Mincho" pitchFamily="49" charset="-128"/>
              </a:rPr>
              <a:t>xml</a:t>
            </a:r>
            <a:r>
              <a:rPr lang="fr-FR" dirty="0">
                <a:ea typeface="MS Mincho" pitchFamily="49" charset="-128"/>
              </a:rPr>
              <a:t>, html, cependant des traitements différents seront opérés selon le processeur XSL-T, par exemple :</a:t>
            </a:r>
          </a:p>
          <a:p>
            <a:pPr lvl="2" eaLnBrk="1" hangingPunct="1"/>
            <a:r>
              <a:rPr lang="fr-FR" dirty="0">
                <a:ea typeface="MS Mincho" pitchFamily="49" charset="-128"/>
              </a:rPr>
              <a:t> sous MFF2.0.0.20, des balises &lt;html&gt; sont insérées même dans le cas d'une sortie purement texte demandée (la balise html &lt;</a:t>
            </a:r>
            <a:r>
              <a:rPr lang="fr-FR" dirty="0" err="1">
                <a:ea typeface="MS Mincho" pitchFamily="49" charset="-128"/>
              </a:rPr>
              <a:t>pre</a:t>
            </a:r>
            <a:r>
              <a:rPr lang="fr-FR" dirty="0">
                <a:ea typeface="MS Mincho" pitchFamily="49" charset="-128"/>
              </a:rPr>
              <a:t>&gt; simule une sortie texte à l'affichage dans le navigateur)</a:t>
            </a:r>
          </a:p>
          <a:p>
            <a:pPr lvl="2" eaLnBrk="1" hangingPunct="1"/>
            <a:r>
              <a:rPr lang="fr-FR" dirty="0">
                <a:ea typeface="MS Mincho" pitchFamily="49" charset="-128"/>
              </a:rPr>
              <a:t> sous certaines versions MFF3 et MFF2 et MSIE6 les balises &lt;html&gt;&lt;</a:t>
            </a:r>
            <a:r>
              <a:rPr lang="fr-FR" dirty="0" err="1">
                <a:ea typeface="MS Mincho" pitchFamily="49" charset="-128"/>
              </a:rPr>
              <a:t>head</a:t>
            </a:r>
            <a:r>
              <a:rPr lang="fr-FR" dirty="0">
                <a:ea typeface="MS Mincho" pitchFamily="49" charset="-128"/>
              </a:rPr>
              <a:t>&gt;&lt;body&gt; ne sont ajoutées que pour une sortie html</a:t>
            </a:r>
          </a:p>
          <a:p>
            <a:pPr lvl="2" eaLnBrk="1" hangingPunct="1"/>
            <a:r>
              <a:rPr lang="fr-FR" dirty="0">
                <a:ea typeface="MS Mincho" pitchFamily="49" charset="-128"/>
              </a:rPr>
              <a:t> sous MSIE7 la plupart du temps, aucune balise n'est ajoutée mais le code en sortie n'est considéré comme du HTML que si la sortie est précisée en méthode html (même si le document html est parfait)</a:t>
            </a:r>
          </a:p>
          <a:p>
            <a:pPr lvl="1" eaLnBrk="1" hangingPunct="1"/>
            <a:endParaRPr lang="fr-FR" dirty="0">
              <a:ea typeface="MS Mincho" pitchFamily="49" charset="-128"/>
            </a:endParaRPr>
          </a:p>
          <a:p>
            <a:pPr lvl="1" eaLnBrk="1" hangingPunct="1"/>
            <a:r>
              <a:rPr lang="fr-FR" dirty="0">
                <a:ea typeface="MS Mincho" pitchFamily="49" charset="-128"/>
              </a:rPr>
              <a:t> Il vaut donc mieux utiliser des design patterns de fichier XSL-T générant un document XHTML correctement interprété pour les navigateurs visés</a:t>
            </a:r>
          </a:p>
          <a:p>
            <a:pPr lvl="1" eaLnBrk="1" hangingPunct="1"/>
            <a:endParaRPr lang="fr-FR" dirty="0">
              <a:ea typeface="MS Mincho" pitchFamily="49" charset="-128"/>
            </a:endParaRPr>
          </a:p>
          <a:p>
            <a:pPr lvl="1" eaLnBrk="1" hangingPunct="1"/>
            <a:r>
              <a:rPr lang="fr-FR" dirty="0">
                <a:ea typeface="MS Mincho" pitchFamily="49" charset="-128"/>
              </a:rPr>
              <a:t> Attention l'import de fichiers d'entités n'est pas possible sous de nombreuses versions de MFF d'où l'obligation de redéfinir les entités dans le fichier XSL-T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83</a:t>
            </a:fld>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xsl:output</a:t>
            </a:r>
            <a:r>
              <a:rPr lang="fr-FR" dirty="0"/>
              <a:t>, format de sortie</a:t>
            </a:r>
          </a:p>
        </p:txBody>
      </p:sp>
      <p:sp>
        <p:nvSpPr>
          <p:cNvPr id="3" name="Espace réservé du contenu 2"/>
          <p:cNvSpPr>
            <a:spLocks noGrp="1"/>
          </p:cNvSpPr>
          <p:nvPr>
            <p:ph idx="1"/>
          </p:nvPr>
        </p:nvSpPr>
        <p:spPr/>
        <p:txBody>
          <a:bodyPr>
            <a:normAutofit fontScale="85000" lnSpcReduction="20000"/>
          </a:bodyPr>
          <a:lstStyle/>
          <a:p>
            <a:r>
              <a:rPr lang="fr-FR" dirty="0">
                <a:ea typeface="MS Mincho" pitchFamily="49" charset="-128"/>
              </a:rPr>
              <a:t>XSL-T dispose de valeurs d’attribut disponible servant à définir la manière dont va être généré le document de sortie</a:t>
            </a:r>
          </a:p>
          <a:p>
            <a:pPr lvl="1"/>
            <a:r>
              <a:rPr lang="fr-FR" dirty="0">
                <a:ea typeface="MS Mincho" pitchFamily="49" charset="-128"/>
              </a:rPr>
              <a:t> Les éléments non-XSL-T (à ne pas transformer) s’expriment dans leur langage habituel (</a:t>
            </a:r>
            <a:r>
              <a:rPr lang="fr-FR" dirty="0" err="1">
                <a:ea typeface="MS Mincho" pitchFamily="49" charset="-128"/>
              </a:rPr>
              <a:t>xml</a:t>
            </a:r>
            <a:r>
              <a:rPr lang="fr-FR" dirty="0">
                <a:ea typeface="MS Mincho" pitchFamily="49" charset="-128"/>
              </a:rPr>
              <a:t>, html, </a:t>
            </a:r>
            <a:r>
              <a:rPr lang="fr-FR" dirty="0" err="1">
                <a:ea typeface="MS Mincho" pitchFamily="49" charset="-128"/>
              </a:rPr>
              <a:t>svg</a:t>
            </a:r>
            <a:r>
              <a:rPr lang="fr-FR" dirty="0">
                <a:ea typeface="MS Mincho" pitchFamily="49" charset="-128"/>
              </a:rPr>
              <a:t>, texte, CSV/SSV…)</a:t>
            </a:r>
          </a:p>
          <a:p>
            <a:endParaRPr lang="fr-FR" dirty="0"/>
          </a:p>
          <a:p>
            <a:r>
              <a:rPr lang="fr-FR" dirty="0"/>
              <a:t>Définition du type de sortie:</a:t>
            </a:r>
          </a:p>
          <a:p>
            <a:pPr lvl="1">
              <a:buNone/>
            </a:pPr>
            <a:endParaRPr lang="fr-FR" dirty="0"/>
          </a:p>
          <a:p>
            <a:pPr lvl="1">
              <a:buNone/>
            </a:pPr>
            <a:endParaRPr lang="fr-FR" dirty="0"/>
          </a:p>
          <a:p>
            <a:pPr lvl="2"/>
            <a:r>
              <a:rPr lang="fr-FR" dirty="0"/>
              <a:t>Types :</a:t>
            </a:r>
          </a:p>
          <a:p>
            <a:pPr lvl="3"/>
            <a:r>
              <a:rPr lang="fr-FR" dirty="0"/>
              <a:t>Html		</a:t>
            </a:r>
            <a:r>
              <a:rPr lang="fr-FR" dirty="0">
                <a:sym typeface="Wingdings" pitchFamily="2" charset="2"/>
              </a:rPr>
              <a:t>génère un flux html</a:t>
            </a:r>
            <a:endParaRPr lang="fr-FR" dirty="0"/>
          </a:p>
          <a:p>
            <a:pPr lvl="3"/>
            <a:r>
              <a:rPr lang="fr-FR" dirty="0"/>
              <a:t>Txt		</a:t>
            </a:r>
            <a:r>
              <a:rPr lang="fr-FR" dirty="0">
                <a:sym typeface="Wingdings" pitchFamily="2" charset="2"/>
              </a:rPr>
              <a:t>génère un flux texte brut</a:t>
            </a:r>
            <a:endParaRPr lang="fr-FR" dirty="0"/>
          </a:p>
          <a:p>
            <a:pPr lvl="3"/>
            <a:r>
              <a:rPr lang="fr-FR" dirty="0"/>
              <a:t>Xml		</a:t>
            </a:r>
            <a:r>
              <a:rPr lang="fr-FR" dirty="0">
                <a:sym typeface="Wingdings" pitchFamily="2" charset="2"/>
              </a:rPr>
              <a:t>génère un flux </a:t>
            </a:r>
            <a:r>
              <a:rPr lang="fr-FR" dirty="0" err="1">
                <a:sym typeface="Wingdings" pitchFamily="2" charset="2"/>
              </a:rPr>
              <a:t>xml</a:t>
            </a:r>
            <a:r>
              <a:rPr lang="fr-FR" dirty="0">
                <a:sym typeface="Wingdings" pitchFamily="2" charset="2"/>
              </a:rPr>
              <a:t> (ex </a:t>
            </a:r>
            <a:r>
              <a:rPr lang="fr-FR" dirty="0" err="1">
                <a:sym typeface="Wingdings" pitchFamily="2" charset="2"/>
              </a:rPr>
              <a:t>fo</a:t>
            </a:r>
            <a:r>
              <a:rPr lang="fr-FR" dirty="0">
                <a:sym typeface="Wingdings" pitchFamily="2" charset="2"/>
              </a:rPr>
              <a:t>, </a:t>
            </a:r>
            <a:r>
              <a:rPr lang="fr-FR" dirty="0" err="1">
                <a:sym typeface="Wingdings" pitchFamily="2" charset="2"/>
              </a:rPr>
              <a:t>rss</a:t>
            </a:r>
            <a:r>
              <a:rPr lang="fr-FR" dirty="0">
                <a:sym typeface="Wingdings" pitchFamily="2" charset="2"/>
              </a:rPr>
              <a:t>, </a:t>
            </a:r>
            <a:r>
              <a:rPr lang="fr-FR" dirty="0" err="1">
                <a:sym typeface="Wingdings" pitchFamily="2" charset="2"/>
              </a:rPr>
              <a:t>svg</a:t>
            </a:r>
            <a:r>
              <a:rPr lang="fr-FR" dirty="0">
                <a:sym typeface="Wingdings" pitchFamily="2" charset="2"/>
              </a:rPr>
              <a:t>, 		     		</a:t>
            </a:r>
            <a:r>
              <a:rPr lang="fr-FR" dirty="0" err="1">
                <a:sym typeface="Wingdings" pitchFamily="2" charset="2"/>
              </a:rPr>
              <a:t>xml</a:t>
            </a:r>
            <a:r>
              <a:rPr lang="fr-FR" dirty="0">
                <a:sym typeface="Wingdings" pitchFamily="2" charset="2"/>
              </a:rPr>
              <a:t> sous une autre structure)</a:t>
            </a:r>
            <a:endParaRPr lang="fr-FR" dirty="0"/>
          </a:p>
          <a:p>
            <a:pPr lvl="3"/>
            <a:r>
              <a:rPr lang="fr-FR" dirty="0" err="1"/>
              <a:t>Xhtml</a:t>
            </a:r>
            <a:r>
              <a:rPr lang="fr-FR" dirty="0"/>
              <a:t>	</a:t>
            </a:r>
            <a:r>
              <a:rPr lang="fr-FR" dirty="0">
                <a:sym typeface="Wingdings" pitchFamily="2" charset="2"/>
              </a:rPr>
              <a:t>(uniquement en XSL </a:t>
            </a:r>
            <a:r>
              <a:rPr lang="fr-FR" b="1" dirty="0">
                <a:sym typeface="Wingdings" pitchFamily="2" charset="2"/>
              </a:rPr>
              <a:t>2.0</a:t>
            </a:r>
            <a:r>
              <a:rPr lang="fr-FR" dirty="0">
                <a:sym typeface="Wingdings" pitchFamily="2" charset="2"/>
              </a:rPr>
              <a:t>)</a:t>
            </a:r>
            <a:r>
              <a:rPr lang="fr-FR" sz="1500" dirty="0">
                <a:sym typeface="Wingdings" pitchFamily="2" charset="2"/>
              </a:rPr>
              <a:t>(XML en XSL1.0)</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84</a:t>
            </a:fld>
            <a:endParaRPr lang="fr-FR"/>
          </a:p>
        </p:txBody>
      </p:sp>
      <p:sp>
        <p:nvSpPr>
          <p:cNvPr id="5" name="Rectangle 4"/>
          <p:cNvSpPr/>
          <p:nvPr/>
        </p:nvSpPr>
        <p:spPr>
          <a:xfrm>
            <a:off x="2571736" y="4000504"/>
            <a:ext cx="3831498"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dirty="0"/>
              <a:t>&lt;</a:t>
            </a:r>
            <a:r>
              <a:rPr lang="fr-FR" b="1" dirty="0" err="1"/>
              <a:t>xsl:output</a:t>
            </a:r>
            <a:r>
              <a:rPr lang="fr-FR" dirty="0"/>
              <a:t>   </a:t>
            </a:r>
            <a:r>
              <a:rPr lang="fr-FR" b="1" dirty="0" err="1"/>
              <a:t>method</a:t>
            </a:r>
            <a:r>
              <a:rPr lang="fr-FR" dirty="0"/>
              <a:t>=" type"  /&gt;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AutoShape 2"/>
          <p:cNvSpPr>
            <a:spLocks noGrp="1" noChangeArrowheads="1"/>
          </p:cNvSpPr>
          <p:nvPr>
            <p:ph type="title"/>
          </p:nvPr>
        </p:nvSpPr>
        <p:spPr/>
        <p:txBody>
          <a:bodyPr>
            <a:normAutofit/>
          </a:bodyPr>
          <a:lstStyle/>
          <a:p>
            <a:r>
              <a:rPr lang="fr-FR" dirty="0" err="1"/>
              <a:t>xsl:processing-instruction</a:t>
            </a:r>
            <a:endParaRPr lang="fr-FR" dirty="0"/>
          </a:p>
        </p:txBody>
      </p:sp>
      <p:sp>
        <p:nvSpPr>
          <p:cNvPr id="14950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Les instructions processeur</a:t>
            </a:r>
          </a:p>
          <a:p>
            <a:pPr lvl="1" eaLnBrk="1" hangingPunct="1"/>
            <a:r>
              <a:rPr lang="fr-FR" dirty="0">
                <a:ea typeface="MS Mincho" pitchFamily="49" charset="-128"/>
              </a:rPr>
              <a:t> Les instructions processeur insérées dans le XSL-T sont prises en compte lors de l'interprétation du XSL-T. Or, il est parfois nécessaire d'en insérer pour le document de sortie, par exemple pour lier un fichier CSS ou préciser un </a:t>
            </a:r>
            <a:r>
              <a:rPr lang="fr-FR" dirty="0" err="1">
                <a:ea typeface="MS Mincho" pitchFamily="49" charset="-128"/>
              </a:rPr>
              <a:t>encoding</a:t>
            </a:r>
            <a:endParaRPr lang="fr-FR" dirty="0">
              <a:ea typeface="MS Mincho" pitchFamily="49" charset="-128"/>
            </a:endParaRPr>
          </a:p>
          <a:p>
            <a:pPr lvl="2" eaLnBrk="1" hangingPunct="1"/>
            <a:r>
              <a:rPr lang="fr-FR" dirty="0">
                <a:ea typeface="MS Mincho" pitchFamily="49" charset="-128"/>
              </a:rPr>
              <a:t> exemple d'insertion d'un </a:t>
            </a:r>
            <a:r>
              <a:rPr lang="fr-FR" dirty="0" err="1">
                <a:ea typeface="MS Mincho" pitchFamily="49" charset="-128"/>
              </a:rPr>
              <a:t>encoding</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exemple d'insertion d'une relation à une feuille de style</a:t>
            </a:r>
            <a:br>
              <a:rPr lang="fr-FR" dirty="0">
                <a:ea typeface="MS Mincho" pitchFamily="49" charset="-128"/>
              </a:rPr>
            </a:br>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eaLnBrk="1" hangingPunct="1"/>
            <a:endParaRPr lang="fr-FR" dirty="0">
              <a:ea typeface="MS Mincho" pitchFamily="49" charset="-128"/>
            </a:endParaRPr>
          </a:p>
          <a:p>
            <a:pPr eaLnBrk="1" hangingPunct="1"/>
            <a:r>
              <a:rPr lang="fr-FR" dirty="0">
                <a:ea typeface="MS Mincho" pitchFamily="49" charset="-128"/>
              </a:rPr>
              <a:t>Balises particulières</a:t>
            </a:r>
          </a:p>
          <a:p>
            <a:pPr lvl="1" eaLnBrk="1" hangingPunct="1"/>
            <a:r>
              <a:rPr lang="fr-FR" dirty="0">
                <a:ea typeface="MS Mincho" pitchFamily="49" charset="-128"/>
              </a:rPr>
              <a:t> Il existe aussi des instructions spécifiques aux traitements XSL-T, telles que :</a:t>
            </a:r>
          </a:p>
          <a:p>
            <a:pPr lvl="2" eaLnBrk="1" hangingPunct="1"/>
            <a:r>
              <a:rPr lang="fr-FR" dirty="0">
                <a:ea typeface="MS Mincho" pitchFamily="49" charset="-128"/>
              </a:rPr>
              <a:t> les commentaires :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 </a:t>
            </a:r>
            <a:r>
              <a:rPr lang="fr-FR" dirty="0">
                <a:cs typeface="Courier New" pitchFamily="49" charset="0"/>
              </a:rPr>
              <a:t>tarifs au format français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a:t>
            </a:r>
            <a:endParaRPr lang="fr-FR" b="1" i="1" dirty="0">
              <a:solidFill>
                <a:srgbClr val="C00000"/>
              </a:solidFill>
              <a:ea typeface="MS Mincho" pitchFamily="49" charset="-128"/>
            </a:endParaRPr>
          </a:p>
          <a:p>
            <a:pPr lvl="2" eaLnBrk="1" hangingPunct="1"/>
            <a:r>
              <a:rPr lang="fr-FR" dirty="0">
                <a:ea typeface="MS Mincho" pitchFamily="49" charset="-128"/>
              </a:rPr>
              <a:t> les </a:t>
            </a:r>
            <a:r>
              <a:rPr lang="fr-FR" dirty="0" err="1">
                <a:ea typeface="MS Mincho" pitchFamily="49" charset="-128"/>
              </a:rPr>
              <a:t>whitespaces</a:t>
            </a:r>
            <a:r>
              <a:rPr lang="fr-FR" dirty="0">
                <a:ea typeface="MS Mincho" pitchFamily="49" charset="-128"/>
              </a:rPr>
              <a:t> : </a:t>
            </a:r>
            <a:r>
              <a:rPr lang="fr-FR" b="1" i="1" dirty="0">
                <a:solidFill>
                  <a:srgbClr val="C00000"/>
                </a:solidFill>
                <a:cs typeface="Arial" charset="0"/>
              </a:rPr>
              <a:t>&lt;</a:t>
            </a:r>
            <a:r>
              <a:rPr lang="fr-FR" b="1" i="1" dirty="0" err="1">
                <a:solidFill>
                  <a:srgbClr val="C00000"/>
                </a:solidFill>
                <a:cs typeface="Arial" charset="0"/>
              </a:rPr>
              <a:t>xsl:strip-space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 /&gt;</a:t>
            </a:r>
            <a:r>
              <a:rPr lang="fr-FR" dirty="0">
                <a:cs typeface="Arial" charset="0"/>
              </a:rPr>
              <a:t> ou </a:t>
            </a:r>
            <a:r>
              <a:rPr lang="fr-FR" b="1" i="1" dirty="0">
                <a:solidFill>
                  <a:srgbClr val="C00000"/>
                </a:solidFill>
                <a:cs typeface="Arial" charset="0"/>
              </a:rPr>
              <a:t>&lt;</a:t>
            </a:r>
            <a:r>
              <a:rPr lang="fr-FR" b="1" i="1" dirty="0" err="1">
                <a:solidFill>
                  <a:srgbClr val="C00000"/>
                </a:solidFill>
                <a:cs typeface="Arial" charset="0"/>
              </a:rPr>
              <a:t>xsl:preserve-space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="description" /&gt;</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85</a:t>
            </a:fld>
            <a:endParaRPr lang="fr-FR"/>
          </a:p>
        </p:txBody>
      </p:sp>
      <p:sp>
        <p:nvSpPr>
          <p:cNvPr id="7" name="Rectangle 6"/>
          <p:cNvSpPr/>
          <p:nvPr/>
        </p:nvSpPr>
        <p:spPr>
          <a:xfrm>
            <a:off x="1493912" y="2357430"/>
            <a:ext cx="624644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encoding</a:t>
            </a:r>
            <a:r>
              <a:rPr lang="fr-FR" i="1" dirty="0">
                <a:ea typeface="MS Mincho" pitchFamily="49" charset="-128"/>
              </a:rPr>
              <a:t>="iso-8859-1"</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endParaRPr lang="fr-FR" dirty="0"/>
          </a:p>
        </p:txBody>
      </p:sp>
      <p:sp>
        <p:nvSpPr>
          <p:cNvPr id="8" name="Rectangle 7"/>
          <p:cNvSpPr/>
          <p:nvPr/>
        </p:nvSpPr>
        <p:spPr>
          <a:xfrm>
            <a:off x="1691680" y="3929066"/>
            <a:ext cx="6264696"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i="1" dirty="0">
                <a:ea typeface="MS Mincho" pitchFamily="49" charset="-128"/>
              </a:rPr>
              <a:t>&lt;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a:t>
            </a:r>
            <a:r>
              <a:rPr lang="fr-FR" i="1" dirty="0" err="1">
                <a:ea typeface="MS Mincho" pitchFamily="49" charset="-128"/>
              </a:rPr>
              <a:t>stylesheet</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href</a:t>
            </a:r>
            <a:r>
              <a:rPr lang="fr-FR" i="1" dirty="0">
                <a:ea typeface="MS Mincho" pitchFamily="49" charset="-128"/>
              </a:rPr>
              <a:t>="my_styles.css" </a:t>
            </a:r>
            <a:r>
              <a:rPr lang="fr-FR" b="1" i="1" dirty="0">
                <a:ea typeface="MS Mincho" pitchFamily="49" charset="-128"/>
              </a:rPr>
              <a:t>type</a:t>
            </a:r>
            <a:r>
              <a:rPr lang="fr-FR" i="1" dirty="0">
                <a:ea typeface="MS Mincho" pitchFamily="49" charset="-128"/>
              </a:rPr>
              <a:t>="</a:t>
            </a:r>
            <a:r>
              <a:rPr lang="fr-FR" i="1" dirty="0" err="1">
                <a:ea typeface="MS Mincho" pitchFamily="49" charset="-128"/>
              </a:rPr>
              <a:t>text</a:t>
            </a:r>
            <a:r>
              <a:rPr lang="fr-FR" i="1" dirty="0">
                <a:ea typeface="MS Mincho" pitchFamily="49" charset="-128"/>
              </a:rPr>
              <a:t>/</a:t>
            </a:r>
            <a:r>
              <a:rPr lang="fr-FR" i="1" dirty="0" err="1">
                <a:ea typeface="MS Mincho" pitchFamily="49" charset="-128"/>
              </a:rPr>
              <a:t>css</a:t>
            </a:r>
            <a:r>
              <a:rPr lang="fr-FR" i="1" dirty="0">
                <a:ea typeface="MS Mincho" pitchFamily="49" charset="-128"/>
              </a:rPr>
              <a:t>"</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p:cNvSpPr>
            <a:spLocks noGrp="1" noChangeArrowheads="1"/>
          </p:cNvSpPr>
          <p:nvPr>
            <p:ph type="title"/>
          </p:nvPr>
        </p:nvSpPr>
        <p:spPr/>
        <p:txBody>
          <a:bodyPr>
            <a:normAutofit/>
          </a:bodyPr>
          <a:lstStyle/>
          <a:p>
            <a:r>
              <a:rPr lang="fr-FR" dirty="0" err="1"/>
              <a:t>xsl:Value-of</a:t>
            </a:r>
            <a:r>
              <a:rPr lang="fr-FR" dirty="0"/>
              <a:t>, valeur de nœud</a:t>
            </a:r>
          </a:p>
        </p:txBody>
      </p:sp>
      <p:sp>
        <p:nvSpPr>
          <p:cNvPr id="150532" name="Rectangle 1027"/>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Récupérer la valeur d'un nœud</a:t>
            </a:r>
          </a:p>
          <a:p>
            <a:pPr lvl="1" eaLnBrk="1" hangingPunct="1"/>
            <a:r>
              <a:rPr lang="fr-FR" dirty="0">
                <a:ea typeface="MS Mincho" pitchFamily="49" charset="-128"/>
              </a:rPr>
              <a:t> On utilise &lt;value-of select&gt;</a:t>
            </a:r>
          </a:p>
          <a:p>
            <a:pPr lvl="2" eaLnBrk="1" hangingPunct="1"/>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eaLnBrk="1" hangingPunct="1"/>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sz="2900"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eaLnBrk="1" hangingPunct="1"/>
            <a:r>
              <a:rPr lang="fr-FR" dirty="0">
                <a:ea typeface="MS Mincho" pitchFamily="49" charset="-128"/>
              </a:rPr>
              <a:t> </a:t>
            </a:r>
          </a:p>
          <a:p>
            <a:pPr lvl="2" eaLnBrk="1" hangingPunct="1"/>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eaLnBrk="1" hangingPunct="1"/>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eaLnBrk="1" hangingPunct="1"/>
            <a:endParaRPr lang="fr-FR" dirty="0">
              <a:ea typeface="MS Mincho" pitchFamily="49" charset="-128"/>
            </a:endParaRPr>
          </a:p>
          <a:p>
            <a:pPr lvl="1" eaLnBrk="1" hangingPunct="1"/>
            <a:r>
              <a:rPr lang="fr-FR" dirty="0">
                <a:ea typeface="MS Mincho" pitchFamily="49" charset="-128"/>
              </a:rPr>
              <a:t> On peut générer dynamiquement des éléments et attributs (cf. commentaires)</a:t>
            </a:r>
          </a:p>
          <a:p>
            <a:pPr lvl="1" eaLnBrk="1" hangingPunct="1"/>
            <a:r>
              <a:rPr lang="fr-FR" dirty="0">
                <a:ea typeface="MS Mincho" pitchFamily="49" charset="-128"/>
              </a:rPr>
              <a:t> Enfin, on peut aussi utiliser la notation par </a:t>
            </a:r>
            <a:r>
              <a:rPr lang="fr-FR" b="1" i="1" dirty="0" err="1">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86</a:t>
            </a:fld>
            <a:endParaRPr lang="fr-FR"/>
          </a:p>
        </p:txBody>
      </p:sp>
      <p:sp>
        <p:nvSpPr>
          <p:cNvPr id="150530" name="Rectangle 13"/>
          <p:cNvSpPr>
            <a:spLocks noGrp="1" noChangeArrowheads="1"/>
          </p:cNvSpPr>
          <p:nvPr>
            <p:ph type="sldNum" sz="quarter" idx="4294967295"/>
          </p:nvPr>
        </p:nvSpPr>
        <p:spPr>
          <a:xfrm>
            <a:off x="0" y="6362700"/>
            <a:ext cx="762000" cy="488950"/>
          </a:xfrm>
          <a:prstGeom prst="rect">
            <a:avLst/>
          </a:prstGeom>
          <a:noFill/>
        </p:spPr>
        <p:txBody>
          <a:bodyPr/>
          <a:lstStyle/>
          <a:p>
            <a:fld id="{5828B822-4127-473F-B684-499758E2218C}" type="slidenum">
              <a:rPr lang="fr-FR" smtClean="0"/>
              <a:pPr/>
              <a:t>86</a:t>
            </a:fld>
            <a:endParaRPr lang="fr-FR"/>
          </a:p>
        </p:txBody>
      </p:sp>
      <p:sp>
        <p:nvSpPr>
          <p:cNvPr id="7" name="Rectangle 6"/>
          <p:cNvSpPr/>
          <p:nvPr/>
        </p:nvSpPr>
        <p:spPr>
          <a:xfrm>
            <a:off x="1979712" y="2546331"/>
            <a:ext cx="5328592"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sz="1400" i="1" dirty="0">
                <a:ea typeface="MS Mincho" pitchFamily="49" charset="-128"/>
              </a:rPr>
              <a:t>&lt;select id="</a:t>
            </a:r>
            <a:r>
              <a:rPr lang="fr-FR" sz="1400" i="1" dirty="0" err="1">
                <a:ea typeface="MS Mincho" pitchFamily="49" charset="-128"/>
              </a:rPr>
              <a:t>productId</a:t>
            </a:r>
            <a:r>
              <a:rPr lang="fr-FR" sz="1400" i="1" dirty="0">
                <a:ea typeface="MS Mincho" pitchFamily="49" charset="-128"/>
              </a:rPr>
              <a:t>"&gt;</a:t>
            </a:r>
          </a:p>
          <a:p>
            <a:pPr marL="0" lvl="2"/>
            <a:r>
              <a:rPr lang="fr-FR" sz="1400" i="1" dirty="0">
                <a:ea typeface="MS Mincho" pitchFamily="49" charset="-128"/>
              </a:rPr>
              <a:t>     &lt;option value="</a:t>
            </a:r>
            <a:r>
              <a:rPr lang="fr-FR" sz="1400" b="1" i="1" dirty="0">
                <a:ea typeface="MS Mincho" pitchFamily="49" charset="-128"/>
              </a:rPr>
              <a:t>{produit/@id}</a:t>
            </a:r>
            <a:r>
              <a:rPr lang="fr-FR" sz="1400" i="1" dirty="0">
                <a:ea typeface="MS Mincho" pitchFamily="49" charset="-128"/>
              </a:rPr>
              <a:t>"&gt;</a:t>
            </a:r>
          </a:p>
          <a:p>
            <a:pPr marL="0" lvl="2"/>
            <a:r>
              <a:rPr lang="fr-FR" sz="1400" i="1" dirty="0">
                <a:ea typeface="MS Mincho" pitchFamily="49" charset="-128"/>
              </a:rPr>
              <a:t>	&lt;</a:t>
            </a:r>
            <a:r>
              <a:rPr lang="fr-FR" sz="1400" i="1" dirty="0" err="1">
                <a:ea typeface="MS Mincho" pitchFamily="49" charset="-128"/>
              </a:rPr>
              <a:t>xsl:value-of</a:t>
            </a:r>
            <a:r>
              <a:rPr lang="fr-FR" sz="1400" i="1" dirty="0">
                <a:ea typeface="MS Mincho" pitchFamily="49" charset="-128"/>
              </a:rPr>
              <a:t> select="produit/nom" /&gt;&lt;/option&gt;</a:t>
            </a:r>
            <a:br>
              <a:rPr lang="fr-FR" sz="1400" i="1" dirty="0">
                <a:ea typeface="MS Mincho" pitchFamily="49" charset="-128"/>
              </a:rPr>
            </a:br>
            <a:r>
              <a:rPr lang="fr-FR" sz="1400" i="1" dirty="0">
                <a:ea typeface="MS Mincho" pitchFamily="49" charset="-128"/>
              </a:rPr>
              <a:t> &lt;/select&gt;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xsl:element</a:t>
            </a:r>
            <a:r>
              <a:rPr lang="fr-FR" dirty="0"/>
              <a:t>, </a:t>
            </a:r>
            <a:r>
              <a:rPr lang="fr-FR" dirty="0" err="1"/>
              <a:t>xsl:attribut</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balises importantes en XSL pour sortie XML:</a:t>
            </a:r>
          </a:p>
          <a:p>
            <a:endParaRPr lang="fr-FR" dirty="0"/>
          </a:p>
          <a:p>
            <a:pPr lvl="2"/>
            <a:r>
              <a:rPr lang="fr-FR" b="1" i="1" dirty="0" err="1">
                <a:solidFill>
                  <a:srgbClr val="C00000"/>
                </a:solidFill>
              </a:rPr>
              <a:t>Element</a:t>
            </a:r>
            <a:r>
              <a:rPr lang="fr-FR" dirty="0"/>
              <a:t> sert a inscrire une nouvelle balise vers la sortie</a:t>
            </a:r>
          </a:p>
          <a:p>
            <a:pPr lvl="5"/>
            <a:r>
              <a:rPr lang="fr-FR" b="1" i="1" dirty="0" err="1">
                <a:solidFill>
                  <a:srgbClr val="C00000"/>
                </a:solidFill>
              </a:rPr>
              <a:t>name</a:t>
            </a:r>
            <a:r>
              <a:rPr lang="fr-FR" b="1" i="1" dirty="0">
                <a:solidFill>
                  <a:srgbClr val="C00000"/>
                </a:solidFill>
              </a:rPr>
              <a:t>="</a:t>
            </a:r>
            <a:r>
              <a:rPr lang="fr-FR" b="1" i="1" dirty="0" err="1">
                <a:solidFill>
                  <a:srgbClr val="C00000"/>
                </a:solidFill>
              </a:rPr>
              <a:t>name</a:t>
            </a:r>
            <a:r>
              <a:rPr lang="fr-FR" b="1" i="1" dirty="0">
                <a:solidFill>
                  <a:srgbClr val="C00000"/>
                </a:solidFill>
              </a:rPr>
              <a:t>“</a:t>
            </a:r>
          </a:p>
          <a:p>
            <a:pPr lvl="2"/>
            <a:r>
              <a:rPr lang="fr-FR" b="1" i="1" dirty="0" err="1">
                <a:solidFill>
                  <a:srgbClr val="C00000"/>
                </a:solidFill>
              </a:rPr>
              <a:t>Attribute</a:t>
            </a:r>
            <a:r>
              <a:rPr lang="fr-FR" dirty="0"/>
              <a:t> inscrit l’attribut défini dans le parent</a:t>
            </a:r>
          </a:p>
          <a:p>
            <a:pPr lvl="5"/>
            <a:r>
              <a:rPr lang="fr-FR" b="1" i="1" dirty="0" err="1">
                <a:solidFill>
                  <a:srgbClr val="C00000"/>
                </a:solidFill>
              </a:rPr>
              <a:t>name</a:t>
            </a:r>
            <a:r>
              <a:rPr lang="fr-FR" b="1" i="1" dirty="0">
                <a:solidFill>
                  <a:srgbClr val="C00000"/>
                </a:solidFill>
              </a:rPr>
              <a:t>="source“</a:t>
            </a:r>
          </a:p>
          <a:p>
            <a:pPr lvl="1"/>
            <a:r>
              <a:rPr lang="fr-FR" dirty="0"/>
              <a:t>Usages :</a:t>
            </a:r>
          </a:p>
          <a:p>
            <a:pPr lvl="1">
              <a:buNone/>
            </a:pPr>
            <a:r>
              <a:rPr lang="fr-FR" dirty="0"/>
              <a:t>	</a:t>
            </a:r>
          </a:p>
          <a:p>
            <a:pPr lvl="1">
              <a:buNone/>
            </a:pPr>
            <a:endParaRPr lang="fr-FR" dirty="0"/>
          </a:p>
          <a:p>
            <a:pPr lvl="1">
              <a:buNone/>
            </a:pPr>
            <a:endParaRPr lang="fr-FR" dirty="0"/>
          </a:p>
          <a:p>
            <a:pPr lvl="1">
              <a:buNone/>
            </a:pPr>
            <a:endParaRPr lang="fr-FR" dirty="0"/>
          </a:p>
          <a:p>
            <a:pPr lvl="1">
              <a:buNone/>
            </a:pPr>
            <a:endParaRPr lang="fr-FR" dirty="0"/>
          </a:p>
          <a:p>
            <a:pPr lvl="1">
              <a:buNone/>
            </a:pPr>
            <a:endParaRPr lang="fr-FR" dirty="0"/>
          </a:p>
          <a:p>
            <a:pPr lvl="2">
              <a:buNone/>
            </a:pPr>
            <a:r>
              <a:rPr lang="fr-FR" dirty="0"/>
              <a:t>Nous donnerons le morceau d’arbre suivant :</a:t>
            </a:r>
          </a:p>
          <a:p>
            <a:pPr lvl="2">
              <a:buNone/>
            </a:pPr>
            <a:endParaRPr lang="fr-FR" dirty="0"/>
          </a:p>
          <a:p>
            <a:pPr lvl="2">
              <a:buNone/>
            </a:pPr>
            <a:r>
              <a:rPr lang="fr-FR" b="1" i="1" dirty="0">
                <a:solidFill>
                  <a:srgbClr val="C00000"/>
                </a:solidFill>
              </a:rPr>
              <a:t>&lt;singer source=“</a:t>
            </a:r>
            <a:r>
              <a:rPr lang="fr-FR" b="1" i="1" dirty="0" err="1">
                <a:solidFill>
                  <a:srgbClr val="C00000"/>
                </a:solidFill>
              </a:rPr>
              <a:t>nameVal</a:t>
            </a:r>
            <a:r>
              <a:rPr lang="fr-FR" b="1" i="1" dirty="0">
                <a:solidFill>
                  <a:srgbClr val="C00000"/>
                </a:solidFill>
              </a:rPr>
              <a:t>” &gt;</a:t>
            </a:r>
            <a:r>
              <a:rPr lang="fr-FR" b="1" i="1" dirty="0" err="1">
                <a:solidFill>
                  <a:srgbClr val="C00000"/>
                </a:solidFill>
              </a:rPr>
              <a:t>artistValeur</a:t>
            </a:r>
            <a:r>
              <a:rPr lang="fr-FR" b="1" i="1" dirty="0">
                <a:solidFill>
                  <a:srgbClr val="C00000"/>
                </a:solidFill>
              </a:rPr>
              <a:t>&lt;/singer&gt;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87</a:t>
            </a:fld>
            <a:endParaRPr lang="fr-FR"/>
          </a:p>
        </p:txBody>
      </p:sp>
      <p:sp>
        <p:nvSpPr>
          <p:cNvPr id="5" name="Rectangle 4"/>
          <p:cNvSpPr/>
          <p:nvPr/>
        </p:nvSpPr>
        <p:spPr>
          <a:xfrm>
            <a:off x="1691680" y="3460624"/>
            <a:ext cx="581439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68288" lvl="1">
              <a:buNone/>
            </a:pPr>
            <a:r>
              <a:rPr lang="fr-FR" i="1" dirty="0"/>
              <a:t>&lt;</a:t>
            </a:r>
            <a:r>
              <a:rPr lang="fr-FR" b="1" i="1" dirty="0" err="1"/>
              <a:t>xsl:element</a:t>
            </a:r>
            <a:r>
              <a:rPr lang="fr-FR" i="1" dirty="0"/>
              <a:t> </a:t>
            </a:r>
            <a:r>
              <a:rPr lang="fr-FR" b="1" i="1" dirty="0" err="1"/>
              <a:t>name</a:t>
            </a:r>
            <a:r>
              <a:rPr lang="fr-FR" i="1" dirty="0"/>
              <a:t>="singer"&gt;</a:t>
            </a:r>
            <a:br>
              <a:rPr lang="fr-FR" i="1" dirty="0"/>
            </a:br>
            <a:r>
              <a:rPr lang="fr-FR" i="1" dirty="0"/>
              <a:t>      &lt;</a:t>
            </a:r>
            <a:r>
              <a:rPr lang="fr-FR" b="1" i="1" dirty="0" err="1"/>
              <a:t>xsl:value-of</a:t>
            </a:r>
            <a:r>
              <a:rPr lang="fr-FR" i="1" dirty="0"/>
              <a:t> </a:t>
            </a:r>
            <a:r>
              <a:rPr lang="fr-FR" b="1" i="1" dirty="0"/>
              <a:t>select</a:t>
            </a:r>
            <a:r>
              <a:rPr lang="fr-FR" i="1" dirty="0"/>
              <a:t>="</a:t>
            </a:r>
            <a:r>
              <a:rPr lang="fr-FR" i="1" dirty="0" err="1"/>
              <a:t>artist</a:t>
            </a:r>
            <a:r>
              <a:rPr lang="fr-FR" i="1" dirty="0"/>
              <a:t>" /&gt;</a:t>
            </a:r>
            <a:br>
              <a:rPr lang="fr-FR" i="1" dirty="0"/>
            </a:br>
            <a:r>
              <a:rPr lang="fr-FR" i="1" dirty="0"/>
              <a:t>      &lt;</a:t>
            </a:r>
            <a:r>
              <a:rPr lang="fr-FR" b="1" i="1" dirty="0" err="1"/>
              <a:t>xsl:attribute</a:t>
            </a:r>
            <a:r>
              <a:rPr lang="fr-FR" i="1" dirty="0"/>
              <a:t> </a:t>
            </a:r>
            <a:r>
              <a:rPr lang="fr-FR" b="1" i="1" dirty="0" err="1"/>
              <a:t>name</a:t>
            </a:r>
            <a:r>
              <a:rPr lang="fr-FR" i="1" dirty="0"/>
              <a:t>="source"&gt;</a:t>
            </a:r>
            <a:br>
              <a:rPr lang="fr-FR" i="1" dirty="0"/>
            </a:br>
            <a:r>
              <a:rPr lang="fr-FR" i="1" dirty="0"/>
              <a:t>          &lt;</a:t>
            </a:r>
            <a:r>
              <a:rPr lang="fr-FR" b="1" i="1" dirty="0" err="1"/>
              <a:t>xsl:value-of</a:t>
            </a:r>
            <a:r>
              <a:rPr lang="fr-FR" i="1" dirty="0"/>
              <a:t> </a:t>
            </a:r>
            <a:r>
              <a:rPr lang="fr-FR" b="1" i="1" dirty="0"/>
              <a:t>select</a:t>
            </a:r>
            <a:r>
              <a:rPr lang="fr-FR" i="1" dirty="0"/>
              <a:t>="images/</a:t>
            </a:r>
            <a:r>
              <a:rPr lang="fr-FR" i="1" dirty="0" err="1"/>
              <a:t>name</a:t>
            </a:r>
            <a:r>
              <a:rPr lang="fr-FR" i="1" dirty="0"/>
              <a:t>" /&gt;</a:t>
            </a:r>
            <a:br>
              <a:rPr lang="fr-FR" i="1" dirty="0"/>
            </a:br>
            <a:r>
              <a:rPr lang="fr-FR" i="1" dirty="0"/>
              <a:t>      &lt;/</a:t>
            </a:r>
            <a:r>
              <a:rPr lang="fr-FR" b="1" i="1" dirty="0" err="1"/>
              <a:t>xsl:attribute</a:t>
            </a:r>
            <a:r>
              <a:rPr lang="fr-FR" i="1" dirty="0"/>
              <a:t>&gt;  </a:t>
            </a:r>
          </a:p>
          <a:p>
            <a:pPr marL="268288" lvl="2">
              <a:buNone/>
            </a:pPr>
            <a:r>
              <a:rPr lang="fr-FR" i="1" dirty="0"/>
              <a:t>&lt;/</a:t>
            </a:r>
            <a:r>
              <a:rPr lang="fr-FR" b="1" i="1" dirty="0" err="1"/>
              <a:t>xsl:element</a:t>
            </a:r>
            <a:r>
              <a:rPr lang="fr-FR" i="1" dirty="0"/>
              <a:t>&gt;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xsl:message</a:t>
            </a:r>
            <a:r>
              <a:rPr lang="fr-FR" dirty="0"/>
              <a:t>, </a:t>
            </a:r>
            <a:r>
              <a:rPr lang="fr-FR" dirty="0" err="1"/>
              <a:t>xsl:fallback</a:t>
            </a:r>
            <a:endParaRPr lang="fr-FR" dirty="0"/>
          </a:p>
        </p:txBody>
      </p:sp>
      <p:sp>
        <p:nvSpPr>
          <p:cNvPr id="3" name="Espace réservé du contenu 2"/>
          <p:cNvSpPr>
            <a:spLocks noGrp="1"/>
          </p:cNvSpPr>
          <p:nvPr>
            <p:ph idx="1"/>
          </p:nvPr>
        </p:nvSpPr>
        <p:spPr/>
        <p:txBody>
          <a:bodyPr>
            <a:normAutofit fontScale="55000" lnSpcReduction="20000"/>
          </a:bodyPr>
          <a:lstStyle/>
          <a:p>
            <a:endParaRPr lang="fr-FR" dirty="0"/>
          </a:p>
          <a:p>
            <a:r>
              <a:rPr lang="fr-FR" dirty="0"/>
              <a:t>Gestion de message vers la sortie</a:t>
            </a:r>
          </a:p>
          <a:p>
            <a:pPr lvl="1"/>
            <a:r>
              <a:rPr lang="fr-FR" dirty="0"/>
              <a:t>Une balise message nous permet d’envoyer vers la sortie des informations. Cette balise est pratique pour signifier par exemple des erreurs de parcours de documents et informer les raisons de l’échec et forcer la fin du traitement</a:t>
            </a:r>
          </a:p>
          <a:p>
            <a:pPr lvl="2">
              <a:buNone/>
            </a:pPr>
            <a:endParaRPr lang="fr-FR" dirty="0"/>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r>
              <a:rPr lang="fr-FR" b="1" i="1" dirty="0">
                <a:solidFill>
                  <a:srgbClr val="C00000"/>
                </a:solidFill>
              </a:rPr>
              <a:t>  </a:t>
            </a:r>
            <a:r>
              <a:rPr lang="fr-FR" b="1" i="1" dirty="0">
                <a:solidFill>
                  <a:schemeClr val="tx1"/>
                </a:solidFill>
              </a:rPr>
              <a:t>   permet l’arrêt ou non du processor lors de l’envoi du message</a:t>
            </a:r>
          </a:p>
          <a:p>
            <a:pPr lvl="5">
              <a:buNone/>
            </a:pPr>
            <a:endParaRPr lang="fr-FR" dirty="0"/>
          </a:p>
          <a:p>
            <a:r>
              <a:rPr lang="fr-FR" dirty="0"/>
              <a:t>Gestion de prise en charge processor</a:t>
            </a:r>
          </a:p>
          <a:p>
            <a:pPr lvl="1"/>
            <a:r>
              <a:rPr lang="fr-FR" dirty="0"/>
              <a:t>Lorsque qu’une balise n’est pas prise en charge par un processor, on peut définir une alternative à cette balise exemple avec </a:t>
            </a:r>
            <a:r>
              <a:rPr lang="fr-FR" dirty="0" err="1"/>
              <a:t>loop</a:t>
            </a:r>
            <a:r>
              <a:rPr lang="fr-FR" dirty="0"/>
              <a:t> qui sera remplacée par for-</a:t>
            </a:r>
            <a:r>
              <a:rPr lang="fr-FR" dirty="0" err="1"/>
              <a:t>each</a:t>
            </a:r>
            <a:r>
              <a:rPr lang="fr-FR" dirty="0"/>
              <a:t> si la balise </a:t>
            </a:r>
            <a:r>
              <a:rPr lang="fr-FR" dirty="0" err="1"/>
              <a:t>loop</a:t>
            </a:r>
            <a:r>
              <a:rPr lang="fr-FR" dirty="0"/>
              <a:t> n’est pas prise en charge par notre processor.</a:t>
            </a:r>
          </a:p>
          <a:p>
            <a:pPr lvl="1"/>
            <a:endParaRPr lang="fr-FR" dirty="0"/>
          </a:p>
          <a:p>
            <a:pPr lvl="1"/>
            <a:endParaRPr lang="fr-FR" dirty="0"/>
          </a:p>
          <a:p>
            <a:pPr lvl="1"/>
            <a:endParaRPr lang="fr-FR" dirty="0"/>
          </a:p>
          <a:p>
            <a:pPr lvl="1"/>
            <a:endParaRPr lang="fr-FR" dirty="0"/>
          </a:p>
          <a:p>
            <a:pPr lvl="1"/>
            <a:endParaRPr lang="fr-FR" dirty="0"/>
          </a:p>
          <a:p>
            <a:pPr lvl="1">
              <a:buNone/>
            </a:pPr>
            <a:r>
              <a:rPr lang="fr-FR" dirty="0"/>
              <a:t> </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88</a:t>
            </a:fld>
            <a:endParaRPr lang="fr-FR"/>
          </a:p>
        </p:txBody>
      </p:sp>
      <p:sp>
        <p:nvSpPr>
          <p:cNvPr id="5" name="ZoneTexte 4"/>
          <p:cNvSpPr txBox="1"/>
          <p:nvPr/>
        </p:nvSpPr>
        <p:spPr>
          <a:xfrm>
            <a:off x="2555776" y="4614644"/>
            <a:ext cx="3888432" cy="16004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xsl:value-of</a:t>
            </a:r>
            <a:r>
              <a:rPr lang="fr-FR" sz="1400" i="1" dirty="0">
                <a:solidFill>
                  <a:schemeClr val="tx1"/>
                </a:solidFill>
              </a:rPr>
              <a:t> </a:t>
            </a:r>
            <a:r>
              <a:rPr lang="fr-FR" sz="1400" b="1" i="1" dirty="0">
                <a:solidFill>
                  <a:schemeClr val="tx1"/>
                </a:solidFill>
              </a:rPr>
              <a:t>select</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p>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&gt;</a:t>
            </a:r>
            <a:endParaRPr lang="fr-FR" sz="1400" dirty="0">
              <a:solidFill>
                <a:schemeClr val="tx1"/>
              </a:solidFill>
            </a:endParaRPr>
          </a:p>
        </p:txBody>
      </p:sp>
      <p:sp>
        <p:nvSpPr>
          <p:cNvPr id="6" name="ZoneTexte 5"/>
          <p:cNvSpPr txBox="1"/>
          <p:nvPr/>
        </p:nvSpPr>
        <p:spPr>
          <a:xfrm>
            <a:off x="2627784" y="2357430"/>
            <a:ext cx="3528392" cy="7386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5"/>
            <a:r>
              <a:rPr lang="fr-FR" sz="1400" i="1" dirty="0"/>
              <a:t>&lt;</a:t>
            </a:r>
            <a:r>
              <a:rPr lang="fr-FR" sz="1400" b="1" i="1" dirty="0" err="1"/>
              <a:t>xsl:message</a:t>
            </a:r>
            <a:r>
              <a:rPr lang="fr-FR" sz="1400" i="1" dirty="0"/>
              <a:t> </a:t>
            </a:r>
            <a:r>
              <a:rPr lang="fr-FR" sz="1400" b="1" i="1" dirty="0" err="1"/>
              <a:t>terminate</a:t>
            </a:r>
            <a:r>
              <a:rPr lang="fr-FR" sz="1400" i="1" dirty="0"/>
              <a:t>="</a:t>
            </a:r>
            <a:r>
              <a:rPr lang="fr-FR" sz="1400" i="1" dirty="0" err="1"/>
              <a:t>yes</a:t>
            </a:r>
            <a:r>
              <a:rPr lang="fr-FR" sz="1400" i="1" dirty="0"/>
              <a:t>|no"&gt;</a:t>
            </a:r>
          </a:p>
          <a:p>
            <a:pPr marL="0" lvl="5">
              <a:buNone/>
            </a:pPr>
            <a:r>
              <a:rPr lang="fr-FR" sz="1400" i="1" dirty="0"/>
              <a:t>	message d’erreur</a:t>
            </a:r>
          </a:p>
          <a:p>
            <a:pPr marL="0" lvl="5">
              <a:buNone/>
            </a:pPr>
            <a:r>
              <a:rPr lang="fr-FR" sz="1400" i="1" dirty="0"/>
              <a:t>&lt;/</a:t>
            </a:r>
            <a:r>
              <a:rPr lang="fr-FR" sz="1400" b="1" i="1" dirty="0" err="1"/>
              <a:t>xsl:message</a:t>
            </a:r>
            <a:r>
              <a:rPr lang="fr-FR" sz="1400" i="1" dirty="0"/>
              <a:t>&gt;</a:t>
            </a:r>
            <a:endParaRPr lang="fr-FR"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p:cNvSpPr>
            <a:spLocks noGrp="1" noChangeArrowheads="1"/>
          </p:cNvSpPr>
          <p:nvPr>
            <p:ph type="title"/>
          </p:nvPr>
        </p:nvSpPr>
        <p:spPr/>
        <p:txBody>
          <a:bodyPr>
            <a:normAutofit/>
          </a:bodyPr>
          <a:lstStyle/>
          <a:p>
            <a:r>
              <a:rPr lang="fr-FR" dirty="0" err="1"/>
              <a:t>xsl:if</a:t>
            </a:r>
            <a:r>
              <a:rPr lang="fr-FR" dirty="0"/>
              <a:t>, </a:t>
            </a:r>
            <a:r>
              <a:rPr lang="fr-FR" dirty="0" err="1"/>
              <a:t>xsl:choose</a:t>
            </a:r>
            <a:r>
              <a:rPr lang="fr-FR" dirty="0"/>
              <a:t>, test</a:t>
            </a:r>
          </a:p>
        </p:txBody>
      </p:sp>
      <p:sp>
        <p:nvSpPr>
          <p:cNvPr id="151556" name="Rectangle 1027"/>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Traitements conditionnels</a:t>
            </a:r>
          </a:p>
          <a:p>
            <a:pPr lvl="1" eaLnBrk="1" hangingPunct="1"/>
            <a:r>
              <a:rPr lang="fr-FR" dirty="0">
                <a:ea typeface="MS Mincho" pitchFamily="49" charset="-128"/>
              </a:rPr>
              <a:t> On utilise &lt;if&gt; (équivalent du if classique mais sans else)</a:t>
            </a:r>
          </a:p>
          <a:p>
            <a:pPr lvl="2" eaLnBrk="1" hangingPunct="1">
              <a:buNone/>
            </a:pPr>
            <a:r>
              <a:rPr lang="fr-FR" b="1" i="1" dirty="0">
                <a:solidFill>
                  <a:srgbClr val="C00000"/>
                </a:solidFill>
                <a:ea typeface="MS Mincho" pitchFamily="49" charset="-128"/>
              </a:rPr>
              <a:t>		 &lt;xsl:if test="XPath_expr"&gt; </a:t>
            </a:r>
          </a:p>
          <a:p>
            <a:pPr lvl="2" eaLnBrk="1" hangingPunct="1"/>
            <a:r>
              <a:rPr lang="fr-FR" b="1" i="1" dirty="0">
                <a:ea typeface="MS Mincho" pitchFamily="49" charset="-128"/>
              </a:rPr>
              <a:t>pour filtrer en fonction d’une opération logique,</a:t>
            </a:r>
            <a:br>
              <a:rPr lang="fr-FR" b="1" i="1" dirty="0">
                <a:solidFill>
                  <a:srgbClr val="C00000"/>
                </a:solidFill>
                <a:ea typeface="MS Mincho" pitchFamily="49" charset="-128"/>
              </a:rPr>
            </a:br>
            <a:r>
              <a:rPr lang="fr-FR" b="1" i="1" dirty="0">
                <a:ea typeface="MS Mincho" pitchFamily="49" charset="-128"/>
              </a:rPr>
              <a:t> </a:t>
            </a:r>
            <a:r>
              <a:rPr lang="fr-FR" b="1" i="1" u="sng" dirty="0">
                <a:ea typeface="MS Mincho" pitchFamily="49" charset="-128"/>
              </a:rPr>
              <a:t>ex:</a:t>
            </a:r>
            <a:r>
              <a:rPr lang="fr-FR" b="1" i="1" dirty="0">
                <a:ea typeface="MS Mincho" pitchFamily="49" charset="-128"/>
              </a:rPr>
              <a:t> </a:t>
            </a:r>
            <a:r>
              <a:rPr lang="fr-FR" b="1" i="1" dirty="0">
                <a:solidFill>
                  <a:srgbClr val="C00000"/>
                </a:solidFill>
                <a:ea typeface="MS Mincho" pitchFamily="49" charset="-128"/>
              </a:rPr>
              <a:t>&lt;xsl:if test="position()&lt;10"&gt;…code à analyser / reproduire…&lt;/xsl:if&gt; </a:t>
            </a:r>
            <a:r>
              <a:rPr lang="fr-FR" dirty="0">
                <a:ea typeface="MS Mincho" pitchFamily="49" charset="-128"/>
              </a:rPr>
              <a:t>(top 10 !) </a:t>
            </a:r>
          </a:p>
          <a:p>
            <a:pPr lvl="1" eaLnBrk="1" hangingPunct="1"/>
            <a:endParaRPr lang="fr-FR" dirty="0">
              <a:ea typeface="MS Mincho" pitchFamily="49" charset="-128"/>
            </a:endParaRPr>
          </a:p>
          <a:p>
            <a:pPr lvl="1" eaLnBrk="1" hangingPunct="1"/>
            <a:r>
              <a:rPr lang="fr-FR" dirty="0">
                <a:ea typeface="MS Mincho" pitchFamily="49" charset="-128"/>
              </a:rPr>
              <a:t> Ou &lt;choose&gt;&lt;when&gt;&lt;otherwise&gt; (équivalent du switch, case, default) :</a:t>
            </a:r>
          </a:p>
          <a:p>
            <a:pPr lvl="2" eaLnBrk="1" hangingPunct="1"/>
            <a:r>
              <a:rPr lang="fr-FR" b="1" i="1" dirty="0">
                <a:solidFill>
                  <a:srgbClr val="C00000"/>
                </a:solidFill>
                <a:ea typeface="MS Mincho" pitchFamily="49" charset="-128"/>
              </a:rPr>
              <a:t> </a:t>
            </a: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buNone/>
            </a:pPr>
            <a:r>
              <a:rPr lang="fr-FR" dirty="0">
                <a:ea typeface="MS Mincho" pitchFamily="49" charset="-128"/>
              </a:rPr>
              <a:t> </a:t>
            </a:r>
            <a:r>
              <a:rPr lang="fr-FR" u="sng" dirty="0">
                <a:ea typeface="MS Mincho" pitchFamily="49" charset="-128"/>
              </a:rPr>
              <a:t>Remarque :</a:t>
            </a:r>
            <a:r>
              <a:rPr lang="fr-FR" dirty="0">
                <a:ea typeface="MS Mincho" pitchFamily="49" charset="-128"/>
              </a:rPr>
              <a:t> les fichiers XML devant être bien formés, l'usage d'expressions conditionnelles nécessite souvent l'emploi de code redondant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89</a:t>
            </a:fld>
            <a:endParaRPr lang="fr-FR"/>
          </a:p>
        </p:txBody>
      </p:sp>
      <p:sp>
        <p:nvSpPr>
          <p:cNvPr id="151554" name="Rectangle 13"/>
          <p:cNvSpPr>
            <a:spLocks noGrp="1" noChangeArrowheads="1"/>
          </p:cNvSpPr>
          <p:nvPr>
            <p:ph type="sldNum" sz="quarter" idx="4294967295"/>
          </p:nvPr>
        </p:nvSpPr>
        <p:spPr>
          <a:xfrm>
            <a:off x="0" y="6362700"/>
            <a:ext cx="762000" cy="488950"/>
          </a:xfrm>
          <a:prstGeom prst="rect">
            <a:avLst/>
          </a:prstGeom>
          <a:noFill/>
        </p:spPr>
        <p:txBody>
          <a:bodyPr/>
          <a:lstStyle/>
          <a:p>
            <a:fld id="{AA7DAFFB-0AFA-4DE9-BA05-DE967F2D23F8}" type="slidenum">
              <a:rPr lang="fr-FR" smtClean="0"/>
              <a:pPr/>
              <a:t>89</a:t>
            </a:fld>
            <a:endParaRPr lang="fr-FR" dirty="0"/>
          </a:p>
        </p:txBody>
      </p:sp>
      <p:sp>
        <p:nvSpPr>
          <p:cNvPr id="7" name="ZoneTexte 6"/>
          <p:cNvSpPr txBox="1"/>
          <p:nvPr/>
        </p:nvSpPr>
        <p:spPr>
          <a:xfrm>
            <a:off x="1259632" y="3000372"/>
            <a:ext cx="6316153" cy="280076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fr-FR" sz="1600" i="1" dirty="0">
                <a:solidFill>
                  <a:schemeClr val="tx1"/>
                </a:solidFill>
                <a:ea typeface="MS Mincho" pitchFamily="49" charset="-128"/>
              </a:rPr>
              <a:t>&lt;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test="prix &amp;gt; 10"&gt;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="#ff0000"&gt;&lt;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a:t>
            </a:r>
            <a:r>
              <a:rPr lang="fr-FR" sz="1600" i="1" dirty="0" err="1">
                <a:solidFill>
                  <a:schemeClr val="tx1"/>
                </a:solidFill>
                <a:ea typeface="MS Mincho" pitchFamily="49" charset="-128"/>
              </a:rPr>
              <a:t>price</a:t>
            </a:r>
            <a:r>
              <a:rPr lang="fr-FR" sz="1600" i="1" dirty="0">
                <a:solidFill>
                  <a:schemeClr val="tx1"/>
                </a:solidFill>
                <a:ea typeface="MS Mincho" pitchFamily="49" charset="-128"/>
              </a:rPr>
              <a:t> &amp;</a:t>
            </a:r>
            <a:r>
              <a:rPr lang="fr-FR" sz="1600" i="1" dirty="0" err="1">
                <a:solidFill>
                  <a:schemeClr val="tx1"/>
                </a:solidFill>
                <a:ea typeface="MS Mincho" pitchFamily="49" charset="-128"/>
              </a:rPr>
              <a:t>lt</a:t>
            </a:r>
            <a:r>
              <a:rPr lang="fr-FR" sz="1600" i="1" dirty="0">
                <a:solidFill>
                  <a:schemeClr val="tx1"/>
                </a:solidFill>
                <a:ea typeface="MS Mincho" pitchFamily="49" charset="-128"/>
              </a:rPr>
              <a:t>; 8"&gt;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="#ffff88"&gt;&lt;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&lt;td&gt;&lt;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endParaRPr lang="fr-FR" sz="1600" i="1"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a:t>
            </a:r>
          </a:p>
          <a:p>
            <a:r>
              <a:rPr lang="fr-FR" sz="1800" b="1" dirty="0">
                <a:cs typeface="Courier New" pitchFamily="49" charset="0"/>
              </a:rPr>
              <a:t>60’s</a:t>
            </a:r>
            <a:r>
              <a:rPr lang="fr-FR" sz="1800" dirty="0">
                <a:cs typeface="Courier New" pitchFamily="49" charset="0"/>
              </a:rPr>
              <a:t> :	création </a:t>
            </a:r>
            <a:r>
              <a:rPr lang="fr-FR" sz="1400" dirty="0">
                <a:cs typeface="Courier New" pitchFamily="49" charset="0"/>
              </a:rPr>
              <a:t>de</a:t>
            </a:r>
            <a:r>
              <a:rPr lang="fr-FR" sz="1800" dirty="0">
                <a:cs typeface="Courier New" pitchFamily="49" charset="0"/>
              </a:rPr>
              <a:t> SGML</a:t>
            </a:r>
            <a:r>
              <a:rPr lang="fr-FR" sz="1400" dirty="0">
                <a:cs typeface="Courier New" pitchFamily="49" charset="0"/>
              </a:rPr>
              <a:t> (Standard </a:t>
            </a:r>
            <a:r>
              <a:rPr lang="fr-FR" sz="1400" dirty="0" err="1">
                <a:cs typeface="Courier New" pitchFamily="49" charset="0"/>
              </a:rPr>
              <a:t>Generalized</a:t>
            </a:r>
            <a:r>
              <a:rPr lang="fr-FR" sz="1400" dirty="0">
                <a:cs typeface="Courier New" pitchFamily="49" charset="0"/>
              </a:rPr>
              <a:t> </a:t>
            </a:r>
            <a:r>
              <a:rPr lang="fr-FR" sz="1400" dirty="0" err="1">
                <a:cs typeface="Courier New" pitchFamily="49" charset="0"/>
              </a:rPr>
              <a:t>Markup</a:t>
            </a:r>
            <a:r>
              <a:rPr lang="fr-FR" sz="1400" dirty="0">
                <a:cs typeface="Courier New" pitchFamily="49" charset="0"/>
              </a:rPr>
              <a:t> </a:t>
            </a:r>
            <a:r>
              <a:rPr lang="fr-FR" sz="1400" dirty="0" err="1">
                <a:cs typeface="Courier New" pitchFamily="49" charset="0"/>
              </a:rPr>
              <a:t>Language</a:t>
            </a:r>
            <a:r>
              <a:rPr lang="fr-FR" sz="1400" dirty="0">
                <a:cs typeface="Courier New" pitchFamily="49" charset="0"/>
              </a:rPr>
              <a:t>)</a:t>
            </a:r>
          </a:p>
          <a:p>
            <a:endParaRPr lang="fr-FR" sz="1800" b="1" dirty="0">
              <a:cs typeface="Courier New" pitchFamily="49" charset="0"/>
            </a:endParaRPr>
          </a:p>
          <a:p>
            <a:r>
              <a:rPr lang="fr-FR" sz="1800" b="1" dirty="0">
                <a:cs typeface="Courier New" pitchFamily="49" charset="0"/>
              </a:rPr>
              <a:t>80’s</a:t>
            </a:r>
            <a:r>
              <a:rPr lang="fr-FR" sz="1800" dirty="0">
                <a:cs typeface="Courier New" pitchFamily="49" charset="0"/>
              </a:rPr>
              <a:t> :	</a:t>
            </a:r>
            <a:r>
              <a:rPr lang="fr-FR" sz="1400" dirty="0">
                <a:cs typeface="Courier New" pitchFamily="49" charset="0"/>
              </a:rPr>
              <a:t>utilisation </a:t>
            </a:r>
            <a:r>
              <a:rPr lang="fr-FR" sz="1800" dirty="0">
                <a:cs typeface="Courier New" pitchFamily="49" charset="0"/>
              </a:rPr>
              <a:t>forte </a:t>
            </a:r>
            <a:r>
              <a:rPr lang="fr-FR" sz="1400" dirty="0">
                <a:cs typeface="Courier New" pitchFamily="49" charset="0"/>
              </a:rPr>
              <a:t>de </a:t>
            </a:r>
            <a:r>
              <a:rPr lang="fr-FR" sz="1800" dirty="0">
                <a:cs typeface="Courier New" pitchFamily="49" charset="0"/>
              </a:rPr>
              <a:t>SGML dans </a:t>
            </a:r>
            <a:r>
              <a:rPr lang="fr-FR" sz="1400" dirty="0">
                <a:cs typeface="Courier New" pitchFamily="49" charset="0"/>
              </a:rPr>
              <a:t>les métiers de </a:t>
            </a:r>
            <a:r>
              <a:rPr lang="fr-FR" sz="1800" dirty="0">
                <a:cs typeface="Courier New" pitchFamily="49" charset="0"/>
              </a:rPr>
              <a:t>l’édition </a:t>
            </a:r>
          </a:p>
          <a:p>
            <a:endParaRPr lang="fr-FR" sz="1800" b="1" dirty="0">
              <a:cs typeface="Courier New" pitchFamily="49" charset="0"/>
            </a:endParaRPr>
          </a:p>
          <a:p>
            <a:r>
              <a:rPr lang="fr-FR" sz="1800" b="1" dirty="0">
                <a:cs typeface="Courier New" pitchFamily="49" charset="0"/>
              </a:rPr>
              <a:t>90’s</a:t>
            </a:r>
            <a:r>
              <a:rPr lang="fr-FR" sz="1800" dirty="0">
                <a:cs typeface="Courier New" pitchFamily="49" charset="0"/>
              </a:rPr>
              <a:t> :	développement de standards </a:t>
            </a:r>
            <a:r>
              <a:rPr lang="fr-FR" sz="1400" dirty="0">
                <a:cs typeface="Courier New" pitchFamily="49" charset="0"/>
              </a:rPr>
              <a:t>issus de SGML </a:t>
            </a:r>
            <a:r>
              <a:rPr lang="fr-FR" sz="1800" dirty="0">
                <a:cs typeface="Courier New" pitchFamily="49" charset="0"/>
              </a:rPr>
              <a:t>pour le Web</a:t>
            </a:r>
          </a:p>
          <a:p>
            <a:endParaRPr lang="fr-FR" sz="1800" b="1" dirty="0">
              <a:cs typeface="Courier New" pitchFamily="49" charset="0"/>
            </a:endParaRPr>
          </a:p>
          <a:p>
            <a:r>
              <a:rPr lang="fr-FR" sz="1800" b="1" dirty="0">
                <a:cs typeface="Courier New" pitchFamily="49" charset="0"/>
              </a:rPr>
              <a:t>11/96</a:t>
            </a:r>
            <a:r>
              <a:rPr lang="fr-FR" sz="1800" dirty="0">
                <a:cs typeface="Courier New" pitchFamily="49" charset="0"/>
              </a:rPr>
              <a:t> :	1er brouillon (</a:t>
            </a:r>
            <a:r>
              <a:rPr lang="fr-FR" sz="1800" dirty="0" err="1">
                <a:cs typeface="Courier New" pitchFamily="49" charset="0"/>
              </a:rPr>
              <a:t>draft</a:t>
            </a:r>
            <a:r>
              <a:rPr lang="fr-FR" sz="1800" dirty="0">
                <a:cs typeface="Courier New" pitchFamily="49" charset="0"/>
              </a:rPr>
              <a:t>) de spécification XML</a:t>
            </a:r>
          </a:p>
          <a:p>
            <a:endParaRPr lang="fr-FR" sz="1800" b="1" dirty="0">
              <a:cs typeface="Courier New" pitchFamily="49" charset="0"/>
            </a:endParaRPr>
          </a:p>
          <a:p>
            <a:r>
              <a:rPr lang="fr-FR" sz="1800" b="1" dirty="0">
                <a:cs typeface="Courier New" pitchFamily="49" charset="0"/>
              </a:rPr>
              <a:t>02/98</a:t>
            </a:r>
            <a:r>
              <a:rPr lang="fr-FR" sz="1800" dirty="0">
                <a:cs typeface="Courier New" pitchFamily="49" charset="0"/>
              </a:rPr>
              <a:t> :	XML 1.0 devient une recommandation officielle du W3C</a:t>
            </a:r>
          </a:p>
          <a:p>
            <a:endParaRPr lang="fr-FR" sz="1800" b="1" dirty="0">
              <a:cs typeface="Courier New" pitchFamily="49" charset="0"/>
            </a:endParaRPr>
          </a:p>
          <a:p>
            <a:r>
              <a:rPr lang="fr-FR" sz="1800" b="1" dirty="0">
                <a:cs typeface="Courier New" pitchFamily="49" charset="0"/>
              </a:rPr>
              <a:t>02/04</a:t>
            </a:r>
            <a:r>
              <a:rPr lang="fr-FR" sz="1800" dirty="0">
                <a:cs typeface="Courier New" pitchFamily="49" charset="0"/>
              </a:rPr>
              <a:t> :	apparition de XML 1.1</a:t>
            </a:r>
          </a:p>
          <a:p>
            <a:endParaRPr lang="fr-FR" sz="1800" b="1" dirty="0">
              <a:cs typeface="Courier New" pitchFamily="49" charset="0"/>
            </a:endParaRPr>
          </a:p>
          <a:p>
            <a:r>
              <a:rPr lang="fr-FR" sz="1800" b="1" dirty="0">
                <a:cs typeface="Courier New" pitchFamily="49" charset="0"/>
              </a:rPr>
              <a:t>08/06</a:t>
            </a:r>
            <a:r>
              <a:rPr lang="fr-FR" sz="1800" dirty="0">
                <a:cs typeface="Courier New" pitchFamily="49" charset="0"/>
              </a:rPr>
              <a:t> :	4e édition de XML 1.0 (et 2e de XML)</a:t>
            </a:r>
          </a:p>
        </p:txBody>
      </p:sp>
      <p:sp>
        <p:nvSpPr>
          <p:cNvPr id="5" name="Rectangle 13"/>
          <p:cNvSpPr>
            <a:spLocks noGrp="1" noChangeArrowheads="1"/>
          </p:cNvSpPr>
          <p:nvPr>
            <p:ph type="sldNum" sz="quarter" idx="12"/>
          </p:nvPr>
        </p:nvSpPr>
        <p:spPr>
          <a:ln/>
        </p:spPr>
        <p:txBody>
          <a:bodyPr>
            <a:normAutofit/>
          </a:bodyPr>
          <a:lstStyle/>
          <a:p>
            <a:pPr>
              <a:defRPr/>
            </a:pPr>
            <a:fld id="{3DA92400-6612-47E2-9C3D-E9B2C7A6350F}" type="slidenum">
              <a:rPr lang="fr-FR"/>
              <a:pPr>
                <a:defRPr/>
              </a:pPr>
              <a:t>9</a:t>
            </a:fld>
            <a:endParaRPr lang="fr-F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Grp="1" noChangeArrowheads="1"/>
          </p:cNvSpPr>
          <p:nvPr>
            <p:ph type="title"/>
          </p:nvPr>
        </p:nvSpPr>
        <p:spPr/>
        <p:txBody>
          <a:bodyPr>
            <a:normAutofit/>
          </a:bodyPr>
          <a:lstStyle/>
          <a:p>
            <a:r>
              <a:rPr lang="fr-FR" dirty="0" err="1"/>
              <a:t>xsl:for-each</a:t>
            </a:r>
            <a:r>
              <a:rPr lang="fr-FR" sz="1800" dirty="0"/>
              <a:t>, boucles &amp; traitement itératif</a:t>
            </a:r>
          </a:p>
        </p:txBody>
      </p:sp>
      <p:sp>
        <p:nvSpPr>
          <p:cNvPr id="152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Traitements itératifs (boucles)</a:t>
            </a:r>
          </a:p>
          <a:p>
            <a:pPr lvl="1" eaLnBrk="1" hangingPunct="1"/>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eaLnBrk="1" hangingPunct="1"/>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p>
          <a:p>
            <a:pPr lvl="2" eaLnBrk="1" hangingPunct="1">
              <a:buNone/>
            </a:pPr>
            <a:r>
              <a:rPr lang="fr-FR" dirty="0">
                <a:ea typeface="MS Mincho" pitchFamily="49" charset="-128"/>
              </a:rPr>
              <a:t>traite toutes les personnes du groupe</a:t>
            </a:r>
          </a:p>
          <a:p>
            <a:pPr lvl="2" eaLnBrk="1" hangingPunct="1"/>
            <a:endParaRPr lang="fr-FR" dirty="0">
              <a:ea typeface="MS Mincho" pitchFamily="49" charset="-128"/>
            </a:endParaRPr>
          </a:p>
          <a:p>
            <a:pPr lvl="1"/>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a:endParaRPr lang="fr-FR" dirty="0">
              <a:ea typeface="MS Mincho" pitchFamily="49" charset="-128"/>
            </a:endParaRPr>
          </a:p>
          <a:p>
            <a:pPr lvl="1" eaLnBrk="1" hangingPunct="1"/>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90</a:t>
            </a:fld>
            <a:endParaRPr lang="fr-FR"/>
          </a:p>
        </p:txBody>
      </p:sp>
      <p:sp>
        <p:nvSpPr>
          <p:cNvPr id="5" name="Étoile à 12 branches 4"/>
          <p:cNvSpPr/>
          <p:nvPr/>
        </p:nvSpPr>
        <p:spPr>
          <a:xfrm rot="21038633">
            <a:off x="6298182" y="2127612"/>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u="sng" dirty="0"/>
              <a:t>Sortable avec </a:t>
            </a:r>
            <a:r>
              <a:rPr lang="fr-FR" sz="1600" b="1" u="sng" dirty="0" err="1"/>
              <a:t>xsl:sort</a:t>
            </a:r>
            <a:r>
              <a:rPr lang="fr-FR" sz="1600" b="1" u="sng" dirty="0"/>
              <a:t> </a:t>
            </a:r>
          </a:p>
          <a:p>
            <a:pPr algn="ctr"/>
            <a:r>
              <a:rPr lang="fr-FR" sz="1600" u="sng" dirty="0"/>
              <a:t>en </a:t>
            </a:r>
            <a:r>
              <a:rPr lang="fr-FR" sz="1600" b="1" u="sng" dirty="0"/>
              <a:t>1eres balises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xsl:for-each</a:t>
            </a:r>
            <a:r>
              <a:rPr lang="fr-FR" sz="1800" dirty="0"/>
              <a:t>, boucles &amp; traitement itératif</a:t>
            </a:r>
          </a:p>
        </p:txBody>
      </p:sp>
      <p:sp>
        <p:nvSpPr>
          <p:cNvPr id="3" name="Espace réservé du contenu 2"/>
          <p:cNvSpPr>
            <a:spLocks noGrp="1"/>
          </p:cNvSpPr>
          <p:nvPr>
            <p:ph idx="1"/>
          </p:nvPr>
        </p:nvSpPr>
        <p:spPr/>
        <p:txBody>
          <a:bodyPr>
            <a:normAutofit/>
          </a:bodyPr>
          <a:lstStyle/>
          <a:p>
            <a:r>
              <a:rPr lang="fr-FR" dirty="0"/>
              <a:t>Les conteneurs à </a:t>
            </a:r>
            <a:r>
              <a:rPr lang="fr-FR" b="1" dirty="0"/>
              <a:t>contenu</a:t>
            </a:r>
            <a:r>
              <a:rPr lang="fr-FR" dirty="0"/>
              <a:t> </a:t>
            </a:r>
            <a:r>
              <a:rPr lang="fr-FR" b="1" dirty="0"/>
              <a:t>variable</a:t>
            </a:r>
          </a:p>
          <a:p>
            <a:pPr lvl="1"/>
            <a:r>
              <a:rPr lang="fr-FR" dirty="0"/>
              <a:t> Au cours de transformations (ex: XSLT) un document peut voir le contenu de ses conteneurs modifié par les </a:t>
            </a:r>
            <a:r>
              <a:rPr lang="fr-FR" b="1" dirty="0"/>
              <a:t>boucles de répétition</a:t>
            </a:r>
            <a:r>
              <a:rPr lang="fr-FR" dirty="0"/>
              <a:t> (ex: &lt;</a:t>
            </a:r>
            <a:r>
              <a:rPr lang="fr-FR" b="1" dirty="0" err="1"/>
              <a:t>xsl:for-each</a:t>
            </a:r>
            <a:r>
              <a:rPr lang="fr-FR" dirty="0"/>
              <a:t> …&gt;)</a:t>
            </a:r>
          </a:p>
          <a:p>
            <a:pPr lvl="1"/>
            <a:endParaRPr lang="fr-FR" dirty="0"/>
          </a:p>
          <a:p>
            <a:pPr lvl="1"/>
            <a:r>
              <a:rPr lang="fr-FR" dirty="0"/>
              <a:t>Dans ce cadre, il faut s'assurer que le code générant le document de sortie à bien connaissance des obligations liées au schéma afin d'éviter l'invalidation du document de sortie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91</a:t>
            </a:fld>
            <a:endParaRPr lang="fr-FR"/>
          </a:p>
        </p:txBody>
      </p:sp>
      <p:sp>
        <p:nvSpPr>
          <p:cNvPr id="5" name="ZoneTexte 4"/>
          <p:cNvSpPr txBox="1"/>
          <p:nvPr/>
        </p:nvSpPr>
        <p:spPr>
          <a:xfrm>
            <a:off x="2339752" y="5434628"/>
            <a:ext cx="3616696" cy="92333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&lt;</a:t>
            </a:r>
            <a:r>
              <a:rPr lang="en-US" b="1" dirty="0" err="1"/>
              <a:t>xsl:for</a:t>
            </a:r>
            <a:r>
              <a:rPr lang="en-US" b="1" dirty="0"/>
              <a:t>-each</a:t>
            </a:r>
            <a:r>
              <a:rPr lang="en-US" dirty="0"/>
              <a:t>  </a:t>
            </a:r>
            <a:r>
              <a:rPr lang="en-US" b="1" dirty="0"/>
              <a:t>select</a:t>
            </a:r>
            <a:r>
              <a:rPr lang="en-US" dirty="0"/>
              <a:t>="/node"&gt;</a:t>
            </a:r>
          </a:p>
          <a:p>
            <a:r>
              <a:rPr lang="en-US" dirty="0"/>
              <a:t>	&lt;</a:t>
            </a:r>
            <a:r>
              <a:rPr lang="en-US" dirty="0" err="1"/>
              <a:t>tr</a:t>
            </a:r>
            <a:r>
              <a:rPr lang="en-US" dirty="0"/>
              <a:t>&gt;&lt;td&gt;…&lt;/td&gt;	&lt;/</a:t>
            </a:r>
            <a:r>
              <a:rPr lang="en-US" dirty="0" err="1"/>
              <a:t>tr</a:t>
            </a:r>
            <a:r>
              <a:rPr lang="en-US" dirty="0"/>
              <a:t>&gt;</a:t>
            </a:r>
          </a:p>
          <a:p>
            <a:r>
              <a:rPr lang="en-US" dirty="0"/>
              <a:t>&lt;/</a:t>
            </a:r>
            <a:r>
              <a:rPr lang="en-US" b="1" dirty="0"/>
              <a:t>for-each</a:t>
            </a:r>
            <a:r>
              <a:rPr lang="en-US" dirty="0"/>
              <a:t>&gt;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Boucles récursives </a:t>
            </a:r>
            <a:r>
              <a:rPr lang="fr-FR" sz="1800" dirty="0"/>
              <a:t>&amp; traitement itératif</a:t>
            </a:r>
          </a:p>
        </p:txBody>
      </p:sp>
      <p:sp>
        <p:nvSpPr>
          <p:cNvPr id="3" name="Espace réservé du contenu 2"/>
          <p:cNvSpPr>
            <a:spLocks noGrp="1"/>
          </p:cNvSpPr>
          <p:nvPr>
            <p:ph idx="1"/>
          </p:nvPr>
        </p:nvSpPr>
        <p:spPr/>
        <p:txBody>
          <a:bodyPr>
            <a:normAutofit/>
          </a:bodyPr>
          <a:lstStyle/>
          <a:p>
            <a:r>
              <a:rPr lang="fr-FR" sz="2400" dirty="0"/>
              <a:t>Boucles récursives par parcours</a:t>
            </a:r>
          </a:p>
          <a:p>
            <a:pPr lvl="2"/>
            <a:r>
              <a:rPr lang="fr-FR" sz="2000" dirty="0"/>
              <a:t>Le but est de parcourir tous les descendants d'</a:t>
            </a:r>
            <a:r>
              <a:rPr lang="fr-FR" sz="2000" dirty="0" err="1"/>
              <a:t>und'un</a:t>
            </a:r>
            <a:r>
              <a:rPr lang="fr-FR" sz="2000" dirty="0"/>
              <a:t> nœud sélectionné par une expression </a:t>
            </a:r>
            <a:r>
              <a:rPr lang="fr-FR" sz="2000" i="1" dirty="0" err="1"/>
              <a:t>Xpath</a:t>
            </a:r>
            <a:r>
              <a:rPr lang="fr-FR" sz="2000" dirty="0"/>
              <a:t> passée en </a:t>
            </a:r>
            <a:r>
              <a:rPr lang="fr-FR" sz="2000" b="1" i="1" dirty="0" err="1"/>
              <a:t>param</a:t>
            </a:r>
            <a:r>
              <a:rPr lang="fr-FR" sz="2000" dirty="0"/>
              <a:t> d'un template</a:t>
            </a:r>
          </a:p>
          <a:p>
            <a:pPr lvl="2"/>
            <a:endParaRPr lang="fr-FR" sz="2000"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92</a:t>
            </a:fld>
            <a:endParaRPr lang="fr-FR"/>
          </a:p>
        </p:txBody>
      </p:sp>
      <p:sp>
        <p:nvSpPr>
          <p:cNvPr id="7" name="Rectangle 6"/>
          <p:cNvSpPr/>
          <p:nvPr/>
        </p:nvSpPr>
        <p:spPr>
          <a:xfrm>
            <a:off x="2857488" y="3705062"/>
            <a:ext cx="1944216" cy="122413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Template</a:t>
            </a:r>
          </a:p>
          <a:p>
            <a:pPr algn="ctr"/>
            <a:r>
              <a:rPr lang="fr-FR" dirty="0" err="1"/>
              <a:t>Param</a:t>
            </a:r>
            <a:r>
              <a:rPr lang="fr-FR" dirty="0"/>
              <a:t> </a:t>
            </a:r>
            <a:r>
              <a:rPr lang="fr-FR" b="1" i="1" dirty="0" err="1"/>
              <a:t>noeud</a:t>
            </a:r>
            <a:r>
              <a:rPr lang="fr-FR" b="1" i="1" dirty="0"/>
              <a:t> </a:t>
            </a:r>
          </a:p>
          <a:p>
            <a:pPr algn="ctr"/>
            <a:r>
              <a:rPr lang="fr-FR" dirty="0" err="1"/>
              <a:t>Param</a:t>
            </a:r>
            <a:r>
              <a:rPr lang="fr-FR" dirty="0"/>
              <a:t> </a:t>
            </a:r>
            <a:r>
              <a:rPr lang="fr-FR" i="1" dirty="0" err="1"/>
              <a:t>noeudXpath</a:t>
            </a:r>
            <a:endParaRPr lang="fr-FR" i="1" dirty="0"/>
          </a:p>
          <a:p>
            <a:pPr algn="ctr"/>
            <a:endParaRPr lang="fr-FR" dirty="0"/>
          </a:p>
        </p:txBody>
      </p:sp>
      <p:sp>
        <p:nvSpPr>
          <p:cNvPr id="8" name="Triangle isocèle 7"/>
          <p:cNvSpPr/>
          <p:nvPr/>
        </p:nvSpPr>
        <p:spPr>
          <a:xfrm rot="5400000">
            <a:off x="6608565" y="3455587"/>
            <a:ext cx="1641910" cy="1714512"/>
          </a:xfrm>
          <a:prstGeom prst="triangle">
            <a:avLst/>
          </a:prstGeom>
        </p:spPr>
        <p:style>
          <a:lnRef idx="0">
            <a:schemeClr val="accent5"/>
          </a:lnRef>
          <a:fillRef idx="3">
            <a:schemeClr val="accent5"/>
          </a:fillRef>
          <a:effectRef idx="3">
            <a:schemeClr val="accent5"/>
          </a:effectRef>
          <a:fontRef idx="minor">
            <a:schemeClr val="lt1"/>
          </a:fontRef>
        </p:style>
        <p:txBody>
          <a:bodyPr vert="vert270" tIns="0" rIns="0" bIns="72000" rtlCol="0" anchor="ctr"/>
          <a:lstStyle/>
          <a:p>
            <a:pPr algn="ctr"/>
            <a:r>
              <a:rPr lang="fr-FR" sz="1600" b="1" dirty="0"/>
              <a:t>SI </a:t>
            </a:r>
            <a:r>
              <a:rPr lang="fr-FR" sz="1600" b="1" dirty="0" err="1"/>
              <a:t>noeud</a:t>
            </a:r>
            <a:r>
              <a:rPr lang="fr-FR" sz="1600" b="1" dirty="0"/>
              <a:t> </a:t>
            </a:r>
            <a:r>
              <a:rPr lang="fr-FR" sz="1600" dirty="0"/>
              <a:t>au moins 1 enfant </a:t>
            </a:r>
            <a:endParaRPr lang="fr-FR" sz="1400" dirty="0"/>
          </a:p>
        </p:txBody>
      </p:sp>
      <p:cxnSp>
        <p:nvCxnSpPr>
          <p:cNvPr id="16" name="Connecteur en angle 15"/>
          <p:cNvCxnSpPr>
            <a:stCxn id="8" idx="1"/>
          </p:cNvCxnSpPr>
          <p:nvPr/>
        </p:nvCxnSpPr>
        <p:spPr>
          <a:xfrm rot="16200000" flipV="1">
            <a:off x="4478193" y="951039"/>
            <a:ext cx="616242" cy="528641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a:off x="1551654" y="4224508"/>
            <a:ext cx="1224136" cy="79208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cxnSp>
        <p:nvCxnSpPr>
          <p:cNvPr id="25" name="Connecteur droit avec flèche 24"/>
          <p:cNvCxnSpPr/>
          <p:nvPr/>
        </p:nvCxnSpPr>
        <p:spPr>
          <a:xfrm>
            <a:off x="2127718" y="3288404"/>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7" idx="3"/>
            <a:endCxn id="8" idx="3"/>
          </p:cNvCxnSpPr>
          <p:nvPr/>
        </p:nvCxnSpPr>
        <p:spPr>
          <a:xfrm flipV="1">
            <a:off x="4801704" y="4312843"/>
            <a:ext cx="1770560" cy="4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2919806" y="3000372"/>
            <a:ext cx="1414105" cy="307777"/>
          </a:xfrm>
          <a:prstGeom prst="rect">
            <a:avLst/>
          </a:prstGeom>
          <a:noFill/>
        </p:spPr>
        <p:txBody>
          <a:bodyPr wrap="none" rtlCol="0">
            <a:spAutoFit/>
          </a:bodyPr>
          <a:lstStyle/>
          <a:p>
            <a:r>
              <a:rPr lang="fr-FR" sz="1400" dirty="0" err="1"/>
              <a:t>noeudXpath</a:t>
            </a:r>
            <a:r>
              <a:rPr lang="fr-FR" sz="1400" dirty="0"/>
              <a:t>= </a:t>
            </a:r>
            <a:r>
              <a:rPr lang="fr-FR" sz="1400" b="1" dirty="0"/>
              <a:t>./*</a:t>
            </a:r>
          </a:p>
        </p:txBody>
      </p:sp>
      <p:cxnSp>
        <p:nvCxnSpPr>
          <p:cNvPr id="50" name="Connecteur droit avec flèche 49"/>
          <p:cNvCxnSpPr/>
          <p:nvPr/>
        </p:nvCxnSpPr>
        <p:spPr>
          <a:xfrm>
            <a:off x="615550" y="4777938"/>
            <a:ext cx="864096" cy="8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88803" y="4929198"/>
            <a:ext cx="2282933" cy="307777"/>
          </a:xfrm>
          <a:prstGeom prst="rect">
            <a:avLst/>
          </a:prstGeom>
          <a:noFill/>
        </p:spPr>
        <p:txBody>
          <a:bodyPr wrap="none" rtlCol="0">
            <a:spAutoFit/>
          </a:bodyPr>
          <a:lstStyle/>
          <a:p>
            <a:r>
              <a:rPr lang="fr-FR" sz="1400" dirty="0" err="1"/>
              <a:t>noeudXpath</a:t>
            </a:r>
            <a:r>
              <a:rPr lang="fr-FR" sz="1400" dirty="0"/>
              <a:t>=</a:t>
            </a:r>
            <a:r>
              <a:rPr lang="fr-FR" sz="1400" i="1" dirty="0" err="1"/>
              <a:t>ExpressioXpath</a:t>
            </a:r>
            <a:endParaRPr lang="fr-FR" sz="1400" dirty="0"/>
          </a:p>
        </p:txBody>
      </p:sp>
      <p:sp>
        <p:nvSpPr>
          <p:cNvPr id="31" name="Rectangle 30"/>
          <p:cNvSpPr/>
          <p:nvPr/>
        </p:nvSpPr>
        <p:spPr>
          <a:xfrm>
            <a:off x="5000628" y="3990980"/>
            <a:ext cx="1357322" cy="65246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Action sur le nœud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XSL nous offre </a:t>
            </a:r>
            <a:r>
              <a:rPr lang="fr-FR" b="1" dirty="0">
                <a:ea typeface="MS Mincho" pitchFamily="49" charset="-128"/>
              </a:rPr>
              <a:t>dès la version 1.0 </a:t>
            </a:r>
            <a:r>
              <a:rPr lang="fr-FR" dirty="0">
                <a:ea typeface="MS Mincho" pitchFamily="49" charset="-128"/>
              </a:rPr>
              <a:t>une balise </a:t>
            </a:r>
            <a:r>
              <a:rPr lang="fr-FR" b="1" dirty="0">
                <a:ea typeface="MS Mincho" pitchFamily="49" charset="-128"/>
              </a:rPr>
              <a:t>pour trier les arbres </a:t>
            </a:r>
            <a:r>
              <a:rPr lang="fr-FR" dirty="0">
                <a:ea typeface="MS Mincho" pitchFamily="49" charset="-128"/>
              </a:rPr>
              <a:t>et permettre un parcours ordonné</a:t>
            </a:r>
          </a:p>
          <a:p>
            <a:r>
              <a:rPr lang="fr-FR" dirty="0">
                <a:ea typeface="MS Mincho" pitchFamily="49" charset="-128"/>
              </a:rPr>
              <a:t>Plusieurs modes de tri sont disponibles suivant les types de données afférentes au tri</a:t>
            </a:r>
          </a:p>
          <a:p>
            <a:endParaRPr lang="fr-FR" dirty="0">
              <a:ea typeface="MS Mincho" pitchFamily="49" charset="-128"/>
            </a:endParaRPr>
          </a:p>
          <a:p>
            <a:r>
              <a:rPr lang="fr-FR" dirty="0">
                <a:ea typeface="MS Mincho" pitchFamily="49" charset="-128"/>
              </a:rPr>
              <a:t>On peut trier les nœuds sélectionnés sur un ou plusieurs critères à l'aide de la balise &lt;</a:t>
            </a:r>
            <a:r>
              <a:rPr lang="fr-FR" b="1" dirty="0" err="1">
                <a:ea typeface="MS Mincho" pitchFamily="49" charset="-128"/>
              </a:rPr>
              <a:t>xsl:sort</a:t>
            </a:r>
            <a:r>
              <a:rPr lang="fr-FR" dirty="0">
                <a:ea typeface="MS Mincho" pitchFamily="49" charset="-128"/>
              </a:rPr>
              <a:t>&gt;. On peut trier sur plusieurs champs en mettant plusieurs &lt;sort&gt;</a:t>
            </a:r>
          </a:p>
          <a:p>
            <a:endParaRPr lang="fr-FR" dirty="0">
              <a:ea typeface="MS Mincho" pitchFamily="49" charset="-128"/>
            </a:endParaRP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93</a:t>
            </a:fld>
            <a:endParaRPr lang="fr-FR"/>
          </a:p>
        </p:txBody>
      </p:sp>
      <p:sp>
        <p:nvSpPr>
          <p:cNvPr id="5" name="ZoneTexte 4"/>
          <p:cNvSpPr txBox="1"/>
          <p:nvPr/>
        </p:nvSpPr>
        <p:spPr>
          <a:xfrm>
            <a:off x="1475656" y="3571876"/>
            <a:ext cx="6061275" cy="286232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92500" lnSpcReduction="20000"/>
          </a:bodyPr>
          <a:lstStyle/>
          <a:p>
            <a:endParaRPr lang="fr-FR" dirty="0">
              <a:ea typeface="MS Mincho" pitchFamily="49" charset="-128"/>
            </a:endParaRPr>
          </a:p>
          <a:p>
            <a:r>
              <a:rPr lang="fr-FR" dirty="0">
                <a:ea typeface="MS Mincho" pitchFamily="49" charset="-128"/>
              </a:rPr>
              <a:t>Sur les </a:t>
            </a:r>
            <a:r>
              <a:rPr lang="fr-FR" b="1" dirty="0">
                <a:ea typeface="MS Mincho" pitchFamily="49" charset="-128"/>
              </a:rPr>
              <a:t>&lt;</a:t>
            </a:r>
            <a:r>
              <a:rPr lang="fr-FR" b="1" dirty="0" err="1">
                <a:ea typeface="MS Mincho" pitchFamily="49" charset="-128"/>
              </a:rPr>
              <a:t>xsl:for-each</a:t>
            </a:r>
            <a:r>
              <a:rPr lang="fr-FR" b="1" dirty="0">
                <a:ea typeface="MS Mincho" pitchFamily="49" charset="-128"/>
              </a:rPr>
              <a:t>/&gt;</a:t>
            </a:r>
          </a:p>
          <a:p>
            <a:r>
              <a:rPr lang="fr-FR" dirty="0">
                <a:ea typeface="MS Mincho" pitchFamily="49" charset="-128"/>
              </a:rPr>
              <a:t>mais aussi sur les </a:t>
            </a:r>
            <a:r>
              <a:rPr lang="fr-FR" b="1" dirty="0">
                <a:ea typeface="MS Mincho" pitchFamily="49" charset="-128"/>
              </a:rPr>
              <a:t>&lt;</a:t>
            </a:r>
            <a:r>
              <a:rPr lang="fr-FR" b="1" dirty="0" err="1">
                <a:ea typeface="MS Mincho" pitchFamily="49" charset="-128"/>
              </a:rPr>
              <a:t>xsl:apply-template</a:t>
            </a:r>
            <a:r>
              <a:rPr lang="fr-FR" b="1" dirty="0">
                <a:ea typeface="MS Mincho" pitchFamily="49" charset="-128"/>
              </a:rPr>
              <a:t>/&gt;</a:t>
            </a:r>
          </a:p>
          <a:p>
            <a:pPr lvl="2"/>
            <a:endParaRPr lang="fr-FR" dirty="0">
              <a:ea typeface="MS Mincho" pitchFamily="49" charset="-128"/>
            </a:endParaRPr>
          </a:p>
          <a:p>
            <a:pPr lvl="2"/>
            <a:r>
              <a:rPr lang="fr-FR" dirty="0">
                <a:ea typeface="MS Mincho" pitchFamily="49" charset="-128"/>
              </a:rPr>
              <a:t>Le template sera exécuté en recevant les nœuds dans l'ordre choisi et non l'ordre de parcours </a:t>
            </a:r>
            <a:r>
              <a:rPr lang="fr-FR" dirty="0" err="1">
                <a:ea typeface="MS Mincho" pitchFamily="49" charset="-128"/>
              </a:rPr>
              <a:t>xml</a:t>
            </a:r>
            <a:r>
              <a:rPr lang="fr-FR" dirty="0">
                <a:ea typeface="MS Mincho" pitchFamily="49" charset="-128"/>
              </a:rPr>
              <a:t> …</a:t>
            </a: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94</a:t>
            </a:fld>
            <a:endParaRPr lang="fr-FR"/>
          </a:p>
        </p:txBody>
      </p:sp>
      <p:sp>
        <p:nvSpPr>
          <p:cNvPr id="5" name="ZoneTexte 4"/>
          <p:cNvSpPr txBox="1"/>
          <p:nvPr/>
        </p:nvSpPr>
        <p:spPr>
          <a:xfrm>
            <a:off x="1857356" y="4143380"/>
            <a:ext cx="5168046"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i="1" dirty="0">
                <a:ea typeface="MS Mincho" pitchFamily="49" charset="-128"/>
              </a:rPr>
              <a:t> &lt;</a:t>
            </a:r>
            <a:r>
              <a:rPr lang="fr-FR" b="1" i="1" dirty="0" err="1">
                <a:ea typeface="MS Mincho" pitchFamily="49" charset="-128"/>
              </a:rPr>
              <a:t>xsl:apply-templates</a:t>
            </a:r>
            <a:r>
              <a:rPr lang="fr-FR" b="1" i="1" dirty="0">
                <a:ea typeface="MS Mincho" pitchFamily="49" charset="-128"/>
              </a:rPr>
              <a:t> </a:t>
            </a:r>
            <a:r>
              <a:rPr lang="fr-FR" b="1" dirty="0">
                <a:ea typeface="MS Mincho" pitchFamily="49" charset="-128"/>
              </a:rPr>
              <a:t>select</a:t>
            </a:r>
            <a:r>
              <a:rPr lang="fr-FR" i="1" dirty="0">
                <a:ea typeface="MS Mincho" pitchFamily="49" charset="-128"/>
              </a:rPr>
              <a:t>="clients/client"&gt;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="nom" </a:t>
            </a:r>
            <a:r>
              <a:rPr lang="fr-FR" b="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xsl:apply-templates</a:t>
            </a:r>
            <a:r>
              <a:rPr lang="fr-FR" i="1" dirty="0">
                <a:ea typeface="MS Mincho" pitchFamily="49" charset="-128"/>
              </a:rPr>
              <a:t>&gt;</a:t>
            </a:r>
            <a:endParaRPr lang="fr-F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AutoShape 2"/>
          <p:cNvSpPr>
            <a:spLocks noGrp="1" noChangeArrowheads="1"/>
          </p:cNvSpPr>
          <p:nvPr>
            <p:ph type="title"/>
          </p:nvPr>
        </p:nvSpPr>
        <p:spPr/>
        <p:txBody>
          <a:bodyPr>
            <a:normAutofit/>
          </a:bodyPr>
          <a:lstStyle/>
          <a:p>
            <a:r>
              <a:rPr lang="fr-FR" dirty="0" err="1"/>
              <a:t>xsl:number</a:t>
            </a:r>
            <a:endParaRPr lang="fr-FR" dirty="0"/>
          </a:p>
        </p:txBody>
      </p:sp>
      <p:sp>
        <p:nvSpPr>
          <p:cNvPr id="153604" name="Rectangle 3"/>
          <p:cNvSpPr>
            <a:spLocks noGrp="1" noChangeArrowheads="1"/>
          </p:cNvSpPr>
          <p:nvPr>
            <p:ph idx="1"/>
          </p:nvPr>
        </p:nvSpPr>
        <p:spPr/>
        <p:txBody>
          <a:bodyPr>
            <a:normAutofit/>
          </a:bodyPr>
          <a:lstStyle/>
          <a:p>
            <a:pPr eaLnBrk="1" hangingPunct="1"/>
            <a:r>
              <a:rPr lang="fr-FR" dirty="0">
                <a:ea typeface="MS Mincho" pitchFamily="49" charset="-128"/>
              </a:rPr>
              <a:t>Les nombres en XSL-T</a:t>
            </a:r>
          </a:p>
          <a:p>
            <a:pPr lvl="1" eaLnBrk="1" hangingPunct="1"/>
            <a:r>
              <a:rPr lang="fr-FR" sz="1600" dirty="0">
                <a:ea typeface="MS Mincho" pitchFamily="49" charset="-128"/>
              </a:rPr>
              <a:t> On peut utiliser &lt;</a:t>
            </a:r>
            <a:r>
              <a:rPr lang="fr-FR" sz="1600" dirty="0" err="1">
                <a:ea typeface="MS Mincho" pitchFamily="49" charset="-128"/>
              </a:rPr>
              <a:t>number</a:t>
            </a:r>
            <a:r>
              <a:rPr lang="fr-FR" sz="1600" dirty="0">
                <a:ea typeface="MS Mincho" pitchFamily="49" charset="-128"/>
              </a:rPr>
              <a:t>&gt; pour numéroter automatiquement des nœuds selon un format préétabli (ex: création de sommaire, de table des matières ou d'index)</a:t>
            </a: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r>
              <a:rPr lang="fr-FR" sz="2400" dirty="0">
                <a:ea typeface="MS Mincho" pitchFamily="49" charset="-128"/>
              </a:rPr>
              <a:t> On peut aussi formater les nombres à l'affichage :</a:t>
            </a:r>
          </a:p>
          <a:p>
            <a:pPr lvl="2" eaLnBrk="1" hangingPunct="1"/>
            <a:r>
              <a:rPr lang="fr-FR" sz="2000" dirty="0">
                <a:cs typeface="Courier New" pitchFamily="49" charset="0"/>
              </a:rPr>
              <a:t> exemple de définition et de formatage de type monétaire français</a:t>
            </a: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buNone/>
            </a:pP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95</a:t>
            </a:fld>
            <a:endParaRPr lang="fr-FR"/>
          </a:p>
        </p:txBody>
      </p:sp>
      <p:sp>
        <p:nvSpPr>
          <p:cNvPr id="5" name="ZoneTexte 4"/>
          <p:cNvSpPr txBox="1"/>
          <p:nvPr/>
        </p:nvSpPr>
        <p:spPr>
          <a:xfrm>
            <a:off x="827584" y="2357430"/>
            <a:ext cx="7704856" cy="17543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a:t>
            </a:r>
            <a:r>
              <a:rPr lang="fr-FR" sz="1200" b="1" i="1" dirty="0" err="1">
                <a:cs typeface="Arial" charset="0"/>
              </a:rPr>
              <a:t>xsl:for-each</a:t>
            </a:r>
            <a:r>
              <a:rPr lang="fr-FR" sz="1200" b="1" i="1" dirty="0">
                <a:cs typeface="Arial" charset="0"/>
              </a:rPr>
              <a:t> select="</a:t>
            </a:r>
            <a:r>
              <a:rPr lang="fr-FR" sz="1200" b="1" i="1" dirty="0" err="1">
                <a:cs typeface="Arial" charset="0"/>
              </a:rPr>
              <a:t>bibliotheque</a:t>
            </a:r>
            <a:r>
              <a:rPr lang="fr-FR" sz="1200" b="1" i="1" dirty="0">
                <a:cs typeface="Arial" charset="0"/>
              </a:rPr>
              <a:t>/livre"&gt;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count="livre" </a:t>
            </a:r>
            <a:r>
              <a:rPr lang="fr-FR" sz="1200" b="1" i="1" dirty="0" err="1">
                <a:cs typeface="Arial" charset="0"/>
              </a:rPr>
              <a:t>from</a:t>
            </a:r>
            <a:r>
              <a:rPr lang="fr-FR" sz="1200" b="1" i="1" dirty="0">
                <a:cs typeface="Arial" charset="0"/>
              </a:rPr>
              <a:t>="/" format="A" /&gt;&lt;/td&gt;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 livre" </a:t>
            </a:r>
            <a:r>
              <a:rPr lang="fr-FR" sz="1200" b="1" i="1" dirty="0" err="1">
                <a:cs typeface="Arial" charset="0"/>
              </a:rPr>
              <a:t>from</a:t>
            </a:r>
            <a:r>
              <a:rPr lang="fr-FR" sz="1200" b="1" i="1" dirty="0">
                <a:cs typeface="Arial" charset="0"/>
              </a:rPr>
              <a:t>="/" format="1" /&gt;&lt;/td&gt;</a:t>
            </a:r>
            <a:br>
              <a:rPr lang="fr-FR" sz="1200" b="1" i="1" dirty="0">
                <a:cs typeface="Arial" charset="0"/>
              </a:rPr>
            </a:br>
            <a:r>
              <a:rPr lang="fr-FR" sz="1200" b="1" i="1" dirty="0">
                <a:cs typeface="Arial" charset="0"/>
              </a:rPr>
              <a:t>    &lt;td&gt;</a:t>
            </a:r>
            <a:r>
              <a:rPr lang="fr-FR" sz="1200" b="1" i="1" dirty="0">
                <a:cs typeface="Times New Roman" pitchFamily="18" charset="0"/>
              </a:rPr>
              <a:t>&lt;</a:t>
            </a:r>
            <a:r>
              <a:rPr lang="fr-FR" sz="1200" b="1" i="1" dirty="0" err="1">
                <a:cs typeface="Times New Roman" pitchFamily="18" charset="0"/>
              </a:rPr>
              <a:t>xsl:number</a:t>
            </a:r>
            <a:r>
              <a:rPr lang="fr-FR" sz="1200" b="1" i="1" dirty="0">
                <a:cs typeface="Times New Roman" pitchFamily="18" charset="0"/>
              </a:rPr>
              <a:t> </a:t>
            </a:r>
            <a:r>
              <a:rPr lang="fr-FR" sz="1200" b="1" i="1" dirty="0" err="1">
                <a:cs typeface="Times New Roman" pitchFamily="18" charset="0"/>
              </a:rPr>
              <a:t>level</a:t>
            </a:r>
            <a:r>
              <a:rPr lang="fr-FR" sz="1200" b="1" i="1" dirty="0">
                <a:cs typeface="Times New Roman" pitchFamily="18" charset="0"/>
              </a:rPr>
              <a:t>="multiple" count="</a:t>
            </a:r>
            <a:r>
              <a:rPr lang="fr-FR" sz="1200" b="1" i="1" dirty="0" err="1">
                <a:cs typeface="Times New Roman" pitchFamily="18" charset="0"/>
              </a:rPr>
              <a:t>livre|personnage</a:t>
            </a:r>
            <a:r>
              <a:rPr lang="fr-FR" sz="1200" b="1" i="1" dirty="0">
                <a:cs typeface="Times New Roman" pitchFamily="18" charset="0"/>
              </a:rPr>
              <a:t>" </a:t>
            </a:r>
            <a:r>
              <a:rPr lang="fr-FR" sz="1200" b="1" i="1" dirty="0" err="1">
                <a:cs typeface="Times New Roman" pitchFamily="18" charset="0"/>
              </a:rPr>
              <a:t>from</a:t>
            </a:r>
            <a:r>
              <a:rPr lang="fr-FR" sz="1200" b="1" i="1" dirty="0">
                <a:cs typeface="Times New Roman" pitchFamily="18" charset="0"/>
              </a:rPr>
              <a:t>="/" format="A.1"/&gt;</a:t>
            </a:r>
            <a:r>
              <a:rPr lang="fr-FR" sz="1200" b="1" i="1" dirty="0">
                <a:cs typeface="Arial" charset="0"/>
              </a:rPr>
              <a: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select="titre" /&gt;&lt;/td&gt;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a:t>
            </a:r>
            <a:r>
              <a:rPr lang="fr-FR" sz="1200" b="1" i="1" dirty="0" err="1">
                <a:cs typeface="Arial" charset="0"/>
              </a:rPr>
              <a:t>date_emprunt</a:t>
            </a:r>
            <a:r>
              <a:rPr lang="fr-FR" sz="1200" b="1" i="1" dirty="0">
                <a:cs typeface="Arial" charset="0"/>
              </a:rPr>
              <a:t>" /&gt;&lt;/td&gt;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Times New Roman" pitchFamily="18" charset="0"/>
              </a:rPr>
              <a:t>&lt;/</a:t>
            </a:r>
            <a:r>
              <a:rPr lang="fr-FR" sz="1200" b="1" i="1" dirty="0" err="1">
                <a:cs typeface="Times New Roman" pitchFamily="18" charset="0"/>
              </a:rPr>
              <a:t>xsl:for-each</a:t>
            </a:r>
            <a:r>
              <a:rPr lang="fr-FR" sz="1200" b="1" i="1" dirty="0">
                <a:cs typeface="Times New Roman" pitchFamily="18" charset="0"/>
              </a:rPr>
              <a:t>&gt;</a:t>
            </a:r>
          </a:p>
        </p:txBody>
      </p:sp>
      <p:sp>
        <p:nvSpPr>
          <p:cNvPr id="7" name="ZoneTexte 6"/>
          <p:cNvSpPr txBox="1"/>
          <p:nvPr/>
        </p:nvSpPr>
        <p:spPr>
          <a:xfrm>
            <a:off x="827584" y="5270857"/>
            <a:ext cx="7704856"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&lt;!--définition --&gt; </a:t>
            </a:r>
          </a:p>
          <a:p>
            <a:pPr marL="0" lvl="2"/>
            <a:r>
              <a:rPr lang="fr-FR" sz="1200" b="1" i="1" dirty="0">
                <a:cs typeface="Arial" charset="0"/>
              </a:rPr>
              <a:t>&lt;</a:t>
            </a:r>
            <a:r>
              <a:rPr lang="fr-FR" sz="1200" b="1" i="1" dirty="0" err="1">
                <a:cs typeface="Arial" charset="0"/>
              </a:rPr>
              <a:t>xsl:decimal-format</a:t>
            </a:r>
            <a:r>
              <a:rPr lang="fr-FR" sz="1200" b="1" i="1" dirty="0">
                <a:cs typeface="Arial" charset="0"/>
              </a:rPr>
              <a:t> </a:t>
            </a:r>
            <a:r>
              <a:rPr lang="fr-FR" sz="1200" b="1" i="1" dirty="0" err="1">
                <a:cs typeface="Arial" charset="0"/>
              </a:rPr>
              <a:t>name</a:t>
            </a:r>
            <a:r>
              <a:rPr lang="fr-FR" sz="1200" b="1" i="1" dirty="0">
                <a:cs typeface="Arial" charset="0"/>
              </a:rPr>
              <a:t>="</a:t>
            </a:r>
            <a:r>
              <a:rPr lang="fr-FR" sz="1200" b="1" i="1" dirty="0" err="1">
                <a:cs typeface="Arial" charset="0"/>
              </a:rPr>
              <a:t>curFR</a:t>
            </a:r>
            <a:r>
              <a:rPr lang="fr-FR" sz="1200" b="1" i="1" dirty="0">
                <a:cs typeface="Arial" charset="0"/>
              </a:rPr>
              <a:t>" </a:t>
            </a:r>
            <a:r>
              <a:rPr lang="fr-FR" sz="1200" b="1" i="1" dirty="0" err="1">
                <a:cs typeface="Arial" charset="0"/>
              </a:rPr>
              <a:t>decimal</a:t>
            </a:r>
            <a:r>
              <a:rPr lang="fr-FR" sz="1200" b="1" i="1" dirty="0">
                <a:cs typeface="Arial" charset="0"/>
              </a:rPr>
              <a:t>-</a:t>
            </a:r>
            <a:r>
              <a:rPr lang="fr-FR" sz="1200" b="1" i="1" dirty="0" err="1">
                <a:cs typeface="Arial" charset="0"/>
              </a:rPr>
              <a:t>separator</a:t>
            </a:r>
            <a:r>
              <a:rPr lang="fr-FR" sz="1200" b="1" i="1" dirty="0">
                <a:cs typeface="Arial" charset="0"/>
              </a:rPr>
              <a:t>="," </a:t>
            </a:r>
            <a:r>
              <a:rPr lang="fr-FR" sz="1200" b="1" i="1" dirty="0" err="1">
                <a:cs typeface="Arial" charset="0"/>
              </a:rPr>
              <a:t>grouping</a:t>
            </a:r>
            <a:r>
              <a:rPr lang="fr-FR" sz="1200" b="1" i="1" dirty="0">
                <a:cs typeface="Arial" charset="0"/>
              </a:rPr>
              <a:t>-</a:t>
            </a:r>
            <a:r>
              <a:rPr lang="fr-FR" sz="1200" b="1" i="1" dirty="0" err="1">
                <a:cs typeface="Arial" charset="0"/>
              </a:rPr>
              <a:t>separator</a:t>
            </a:r>
            <a:r>
              <a:rPr lang="fr-FR" sz="1200" b="1" i="1" dirty="0">
                <a:cs typeface="Arial" charset="0"/>
              </a:rPr>
              <a:t>=" " /&gt;</a:t>
            </a:r>
            <a:br>
              <a:rPr lang="fr-FR" sz="1200" b="1" i="1" dirty="0">
                <a:cs typeface="Arial" charset="0"/>
              </a:rPr>
            </a:br>
            <a:endParaRPr lang="fr-FR" sz="1200" b="1" i="1" dirty="0">
              <a:cs typeface="Arial" charset="0"/>
            </a:endParaRPr>
          </a:p>
          <a:p>
            <a:pPr marL="0" lvl="2"/>
            <a:r>
              <a:rPr lang="fr-FR" sz="1200" b="1" i="1" dirty="0">
                <a:cs typeface="Arial" charset="0"/>
              </a:rPr>
              <a:t>&lt;!—utilisation--&gt;</a:t>
            </a:r>
          </a:p>
          <a:p>
            <a:pPr marL="0" lvl="2"/>
            <a:r>
              <a:rPr lang="fr-FR" sz="1200" b="1" i="1" dirty="0">
                <a:cs typeface="Arial" charset="0"/>
              </a:rPr>
              <a:t> &lt;</a:t>
            </a:r>
            <a:r>
              <a:rPr lang="fr-FR" sz="1200" b="1" i="1" dirty="0" err="1">
                <a:cs typeface="Arial" charset="0"/>
              </a:rPr>
              <a:t>xsl:value-of</a:t>
            </a:r>
            <a:r>
              <a:rPr lang="fr-FR" sz="1200" b="1" i="1" dirty="0">
                <a:cs typeface="Arial" charset="0"/>
              </a:rPr>
              <a:t> select="format-</a:t>
            </a:r>
            <a:r>
              <a:rPr lang="fr-FR" sz="1200" b="1" i="1" dirty="0" err="1">
                <a:cs typeface="Arial" charset="0"/>
              </a:rPr>
              <a:t>number</a:t>
            </a:r>
            <a:r>
              <a:rPr lang="fr-FR" sz="1200" b="1" i="1" dirty="0">
                <a:cs typeface="Arial" charset="0"/>
              </a:rPr>
              <a:t>(</a:t>
            </a:r>
            <a:r>
              <a:rPr lang="fr-FR" sz="1200" b="1" i="1" dirty="0" err="1">
                <a:cs typeface="Arial" charset="0"/>
              </a:rPr>
              <a:t>price</a:t>
            </a:r>
            <a:r>
              <a:rPr lang="fr-FR" sz="1200" b="1" i="1" dirty="0">
                <a:cs typeface="Arial" charset="0"/>
              </a:rPr>
              <a:t>, '# #0,00', '</a:t>
            </a:r>
            <a:r>
              <a:rPr lang="fr-FR" sz="1200" b="1" i="1" dirty="0" err="1">
                <a:cs typeface="Arial" charset="0"/>
              </a:rPr>
              <a:t>curFR</a:t>
            </a:r>
            <a:r>
              <a:rPr lang="fr-FR" sz="1200" b="1" i="1" dirty="0">
                <a:cs typeface="Arial" charset="0"/>
              </a:rPr>
              <a:t>')" /&gt;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p:cNvSpPr>
            <a:spLocks noGrp="1" noChangeArrowheads="1"/>
          </p:cNvSpPr>
          <p:nvPr>
            <p:ph type="title"/>
          </p:nvPr>
        </p:nvSpPr>
        <p:spPr/>
        <p:txBody>
          <a:bodyPr>
            <a:normAutofit/>
          </a:bodyPr>
          <a:lstStyle/>
          <a:p>
            <a:r>
              <a:rPr lang="fr-FR" dirty="0" err="1"/>
              <a:t>xsl:import</a:t>
            </a:r>
            <a:r>
              <a:rPr lang="fr-FR" dirty="0"/>
              <a:t>, </a:t>
            </a:r>
            <a:r>
              <a:rPr lang="fr-FR" dirty="0" err="1"/>
              <a:t>xsl:include</a:t>
            </a:r>
            <a:endParaRPr lang="fr-FR" dirty="0"/>
          </a:p>
        </p:txBody>
      </p:sp>
      <p:sp>
        <p:nvSpPr>
          <p:cNvPr id="155652" name="Rectangle 3"/>
          <p:cNvSpPr>
            <a:spLocks noGrp="1" noChangeArrowheads="1"/>
          </p:cNvSpPr>
          <p:nvPr>
            <p:ph idx="1"/>
          </p:nvPr>
        </p:nvSpPr>
        <p:spPr/>
        <p:txBody>
          <a:bodyPr>
            <a:normAutofit/>
          </a:bodyPr>
          <a:lstStyle/>
          <a:p>
            <a:r>
              <a:rPr lang="fr-FR" dirty="0" err="1"/>
              <a:t>Modularisation</a:t>
            </a:r>
            <a:r>
              <a:rPr lang="fr-FR" dirty="0"/>
              <a:t> via la balise &lt;</a:t>
            </a:r>
            <a:r>
              <a:rPr lang="fr-FR" b="1" dirty="0"/>
              <a:t>import</a:t>
            </a:r>
            <a:r>
              <a:rPr lang="fr-FR" dirty="0"/>
              <a:t>&gt;,&lt;</a:t>
            </a:r>
            <a:r>
              <a:rPr lang="fr-FR" b="1" dirty="0" err="1"/>
              <a:t>include</a:t>
            </a:r>
            <a:r>
              <a:rPr lang="fr-FR" dirty="0"/>
              <a:t>&gt;</a:t>
            </a:r>
          </a:p>
          <a:p>
            <a:pPr>
              <a:buNone/>
            </a:pPr>
            <a:r>
              <a:rPr lang="fr-FR" sz="1800" dirty="0">
                <a:cs typeface="Courier New"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None/>
            </a:pPr>
            <a:r>
              <a:rPr lang="fr-FR" sz="1800" dirty="0">
                <a:cs typeface="Courier New" pitchFamily="49" charset="0"/>
              </a:rPr>
              <a:t> </a:t>
            </a:r>
          </a:p>
          <a:p>
            <a:pPr lvl="1"/>
            <a:r>
              <a:rPr lang="fr-FR" sz="2000" b="1" dirty="0">
                <a:cs typeface="Courier New" pitchFamily="49" charset="0"/>
              </a:rPr>
              <a:t>Import : </a:t>
            </a:r>
            <a:r>
              <a:rPr lang="fr-FR" sz="1600" dirty="0">
                <a:cs typeface="Courier New" pitchFamily="49" charset="0"/>
              </a:rPr>
              <a:t>Priorité basse, en cas de conflit, les éléments définis dans la feuille appelante restent prioritaires</a:t>
            </a:r>
            <a:endParaRPr lang="fr-FR" sz="2000" dirty="0">
              <a:cs typeface="Courier New" pitchFamily="49" charset="0"/>
            </a:endParaRPr>
          </a:p>
          <a:p>
            <a:pPr lvl="2"/>
            <a:r>
              <a:rPr lang="fr-FR" sz="2000" dirty="0">
                <a:cs typeface="Courier New" pitchFamily="49" charset="0"/>
              </a:rPr>
              <a:t>Ex import  : </a:t>
            </a:r>
            <a:r>
              <a:rPr lang="fr-FR" sz="2200" dirty="0">
                <a:cs typeface="Courier New" pitchFamily="49" charset="0"/>
              </a:rPr>
              <a:t>	</a:t>
            </a:r>
          </a:p>
          <a:p>
            <a:pPr lvl="2">
              <a:buNone/>
            </a:pPr>
            <a:endParaRPr lang="fr-FR" sz="2200" b="1" i="1" dirty="0">
              <a:solidFill>
                <a:srgbClr val="C00000"/>
              </a:solidFill>
              <a:cs typeface="Courier New" pitchFamily="49" charset="0"/>
            </a:endParaRPr>
          </a:p>
          <a:p>
            <a:pPr lvl="2">
              <a:buNone/>
            </a:pPr>
            <a:endParaRPr lang="fr-FR" sz="2200" b="1" i="1" dirty="0">
              <a:solidFill>
                <a:srgbClr val="C00000"/>
              </a:solidFill>
              <a:cs typeface="Courier New" pitchFamily="49" charset="0"/>
            </a:endParaRPr>
          </a:p>
          <a:p>
            <a:pPr lvl="1"/>
            <a:r>
              <a:rPr lang="fr-FR" sz="2000" b="1" dirty="0">
                <a:cs typeface="Courier New" pitchFamily="49" charset="0"/>
              </a:rPr>
              <a:t>Include :</a:t>
            </a:r>
            <a:r>
              <a:rPr lang="fr-FR" sz="2000" dirty="0">
                <a:cs typeface="Courier New" pitchFamily="49" charset="0"/>
              </a:rPr>
              <a:t> </a:t>
            </a:r>
            <a:r>
              <a:rPr lang="fr-FR" sz="1600" dirty="0">
                <a:cs typeface="Courier New" pitchFamily="49" charset="0"/>
              </a:rPr>
              <a:t>Priorité haute en cas de conflit, la feuille appelée sera prioritaire</a:t>
            </a:r>
            <a:endParaRPr lang="fr-FR" sz="2000" b="1" i="1" dirty="0">
              <a:solidFill>
                <a:srgbClr val="C00000"/>
              </a:solidFill>
            </a:endParaRPr>
          </a:p>
          <a:p>
            <a:pPr lvl="2"/>
            <a:r>
              <a:rPr lang="fr-FR" sz="2000" dirty="0">
                <a:cs typeface="Courier New" pitchFamily="49" charset="0"/>
              </a:rPr>
              <a:t>Ex include : </a:t>
            </a:r>
            <a:r>
              <a:rPr lang="fr-FR" dirty="0">
                <a:cs typeface="Courier New" pitchFamily="49" charset="0"/>
              </a:rPr>
              <a:t>	</a:t>
            </a:r>
          </a:p>
          <a:p>
            <a:pPr lvl="2"/>
            <a:endParaRPr lang="fr-FR" b="1" i="1" dirty="0">
              <a:solidFill>
                <a:srgbClr val="C00000"/>
              </a:solidFill>
            </a:endParaRPr>
          </a:p>
          <a:p>
            <a:pPr lvl="2"/>
            <a:endParaRPr lang="fr-FR" b="1" i="1" dirty="0">
              <a:solidFill>
                <a:srgbClr val="C00000"/>
              </a:solidFill>
            </a:endParaRPr>
          </a:p>
          <a:p>
            <a:endParaRPr lang="fr-FR" dirty="0"/>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96</a:t>
            </a:fld>
            <a:endParaRPr lang="fr-FR"/>
          </a:p>
        </p:txBody>
      </p:sp>
      <p:sp>
        <p:nvSpPr>
          <p:cNvPr id="5" name="ZoneTexte 4"/>
          <p:cNvSpPr txBox="1"/>
          <p:nvPr/>
        </p:nvSpPr>
        <p:spPr>
          <a:xfrm>
            <a:off x="2051720" y="4345552"/>
            <a:ext cx="452880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p:cNvSpPr txBox="1"/>
          <p:nvPr/>
        </p:nvSpPr>
        <p:spPr>
          <a:xfrm>
            <a:off x="2051720" y="5857892"/>
            <a:ext cx="459773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XSL/</a:t>
            </a:r>
            <a:r>
              <a:rPr lang="fr-FR" dirty="0" err="1"/>
              <a:t>xpath</a:t>
            </a:r>
            <a:endParaRPr lang="en-US" dirty="0"/>
          </a:p>
        </p:txBody>
      </p:sp>
      <p:sp>
        <p:nvSpPr>
          <p:cNvPr id="3" name="Espace réservé du contenu 2"/>
          <p:cNvSpPr>
            <a:spLocks noGrp="1"/>
          </p:cNvSpPr>
          <p:nvPr>
            <p:ph idx="1"/>
          </p:nvPr>
        </p:nvSpPr>
        <p:spPr/>
        <p:txBody>
          <a:bodyPr>
            <a:normAutofit fontScale="70000" lnSpcReduction="20000"/>
          </a:bodyPr>
          <a:lstStyle/>
          <a:p>
            <a:r>
              <a:rPr lang="fr-FR" dirty="0"/>
              <a:t>Les fonctions pour XSLT</a:t>
            </a:r>
          </a:p>
          <a:p>
            <a:pPr lvl="1"/>
            <a:endParaRPr lang="fr-FR" b="1" dirty="0"/>
          </a:p>
          <a:p>
            <a:pPr lvl="1"/>
            <a:r>
              <a:rPr lang="fr-FR" b="1" dirty="0"/>
              <a:t>curent</a:t>
            </a:r>
            <a:r>
              <a:rPr lang="fr-FR" dirty="0"/>
              <a:t>() renvoie le nœud courant</a:t>
            </a:r>
          </a:p>
          <a:p>
            <a:pPr lvl="1"/>
            <a:endParaRPr lang="fr-FR" b="1" dirty="0"/>
          </a:p>
          <a:p>
            <a:pPr lvl="1"/>
            <a:endParaRPr lang="fr-FR" b="1" dirty="0"/>
          </a:p>
          <a:p>
            <a:pPr lvl="1"/>
            <a:r>
              <a:rPr lang="fr-FR" b="1" dirty="0"/>
              <a:t>document</a:t>
            </a:r>
            <a:r>
              <a:rPr lang="fr-FR" dirty="0"/>
              <a:t>(‘doc.xml’[,</a:t>
            </a:r>
            <a:r>
              <a:rPr lang="fr-FR" i="1" dirty="0" err="1"/>
              <a:t>NodeSet</a:t>
            </a:r>
            <a:r>
              <a:rPr lang="fr-FR" dirty="0"/>
              <a:t>]) renvoie le nœud racine ou </a:t>
            </a:r>
            <a:r>
              <a:rPr lang="fr-FR" dirty="0" err="1"/>
              <a:t>nodeset</a:t>
            </a:r>
            <a:r>
              <a:rPr lang="fr-FR" dirty="0"/>
              <a:t> du document doc.xml</a:t>
            </a:r>
          </a:p>
          <a:p>
            <a:pPr lvl="1"/>
            <a:endParaRPr lang="fr-FR" dirty="0"/>
          </a:p>
          <a:p>
            <a:pPr lvl="1"/>
            <a:endParaRPr lang="fr-FR" b="1" dirty="0"/>
          </a:p>
          <a:p>
            <a:pPr lvl="1"/>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endParaRPr lang="fr-FR" dirty="0"/>
          </a:p>
          <a:p>
            <a:pPr lvl="5"/>
            <a:endParaRPr lang="fr-FR" b="1" dirty="0"/>
          </a:p>
          <a:p>
            <a:pPr lvl="5"/>
            <a:endParaRPr lang="fr-FR" b="1" dirty="0"/>
          </a:p>
          <a:p>
            <a:pPr lvl="5"/>
            <a:endParaRPr lang="fr-FR" b="1" dirty="0"/>
          </a:p>
          <a:p>
            <a:pPr lvl="5"/>
            <a:endParaRPr lang="fr-FR" b="1" dirty="0"/>
          </a:p>
          <a:p>
            <a:pPr lvl="5"/>
            <a:endParaRPr lang="fr-FR" b="1" dirty="0"/>
          </a:p>
          <a:p>
            <a:pPr lvl="5"/>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97</a:t>
            </a:fld>
            <a:endParaRPr lang="fr-FR"/>
          </a:p>
        </p:txBody>
      </p:sp>
      <p:sp>
        <p:nvSpPr>
          <p:cNvPr id="5" name="Rectangle 4"/>
          <p:cNvSpPr/>
          <p:nvPr/>
        </p:nvSpPr>
        <p:spPr>
          <a:xfrm>
            <a:off x="2555776" y="2214554"/>
            <a:ext cx="4176464"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5"/>
            <a:r>
              <a:rPr lang="fr-FR" i="1" dirty="0"/>
              <a:t>&lt;</a:t>
            </a:r>
            <a:r>
              <a:rPr lang="fr-FR" i="1" dirty="0" err="1"/>
              <a:t>xsl:value-of</a:t>
            </a:r>
            <a:r>
              <a:rPr lang="fr-FR" i="1" dirty="0"/>
              <a:t> select="</a:t>
            </a:r>
            <a:r>
              <a:rPr lang="fr-FR" b="1" i="1" dirty="0" err="1"/>
              <a:t>current</a:t>
            </a:r>
            <a:r>
              <a:rPr lang="fr-FR" i="1" dirty="0"/>
              <a:t>()"/&gt;</a:t>
            </a:r>
          </a:p>
        </p:txBody>
      </p:sp>
      <p:sp>
        <p:nvSpPr>
          <p:cNvPr id="6" name="Rectangle 5"/>
          <p:cNvSpPr/>
          <p:nvPr/>
        </p:nvSpPr>
        <p:spPr>
          <a:xfrm>
            <a:off x="1475656" y="3281392"/>
            <a:ext cx="676875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p:cNvSpPr/>
          <p:nvPr/>
        </p:nvSpPr>
        <p:spPr>
          <a:xfrm>
            <a:off x="1979712" y="4505934"/>
            <a:ext cx="5293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buNone/>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buNone/>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Applications courante</a:t>
            </a:r>
          </a:p>
        </p:txBody>
      </p:sp>
      <p:sp>
        <p:nvSpPr>
          <p:cNvPr id="3" name="Espace réservé du contenu 2"/>
          <p:cNvSpPr>
            <a:spLocks noGrp="1"/>
          </p:cNvSpPr>
          <p:nvPr>
            <p:ph idx="1"/>
          </p:nvPr>
        </p:nvSpPr>
        <p:spPr/>
        <p:txBody>
          <a:bodyPr>
            <a:normAutofit fontScale="85000" lnSpcReduction="20000"/>
          </a:bodyPr>
          <a:lstStyle/>
          <a:p>
            <a:r>
              <a:rPr lang="fr-FR" dirty="0"/>
              <a:t>Il est très courant que plusieurs fichiers xml soient nécessaires au traitement xsl que vous souhaiterez effectuer. Ex: liste d’éléments faisant référence à des éléments présents sur un autre fichier </a:t>
            </a:r>
            <a:r>
              <a:rPr lang="fr-FR" dirty="0" err="1"/>
              <a:t>xml</a:t>
            </a:r>
            <a:r>
              <a:rPr lang="fr-FR" dirty="0"/>
              <a:t> que celui chargé</a:t>
            </a:r>
          </a:p>
          <a:p>
            <a:endParaRPr lang="fr-FR" dirty="0"/>
          </a:p>
          <a:p>
            <a:r>
              <a:rPr lang="fr-FR" dirty="0"/>
              <a:t>Pour garder un coté logique a l’appel de transformation nous allons dissocié les données en plusieurs types les fichiers </a:t>
            </a:r>
            <a:r>
              <a:rPr lang="fr-FR" dirty="0" err="1"/>
              <a:t>xml</a:t>
            </a:r>
            <a:r>
              <a:rPr lang="fr-FR" dirty="0"/>
              <a:t> :</a:t>
            </a:r>
          </a:p>
          <a:p>
            <a:pPr lvl="3"/>
            <a:r>
              <a:rPr lang="fr-FR" dirty="0"/>
              <a:t>Données référencées</a:t>
            </a:r>
          </a:p>
          <a:p>
            <a:pPr lvl="3"/>
            <a:r>
              <a:rPr lang="fr-FR" dirty="0"/>
              <a:t>Document d’appel unique</a:t>
            </a:r>
          </a:p>
          <a:p>
            <a:pPr lvl="3"/>
            <a:endParaRPr lang="fr-FR" dirty="0"/>
          </a:p>
          <a:p>
            <a:r>
              <a:rPr lang="fr-FR" dirty="0"/>
              <a:t>Dans le xsl nous accéderons aux nœuds grâce au document(uriXmlLocation.xml) qui nous place a la racine du document placé à </a:t>
            </a:r>
            <a:r>
              <a:rPr lang="fr-FR" dirty="0" err="1"/>
              <a:t>uriXmlLocation</a:t>
            </a:r>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98</a:t>
            </a:fld>
            <a:endParaRPr lang="fr-F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XSL Applications courante conversion de base</a:t>
            </a:r>
            <a:endParaRPr lang="fr-FR" sz="3600" dirty="0"/>
          </a:p>
        </p:txBody>
      </p:sp>
      <p:sp>
        <p:nvSpPr>
          <p:cNvPr id="3" name="Espace réservé du contenu 2"/>
          <p:cNvSpPr>
            <a:spLocks noGrp="1"/>
          </p:cNvSpPr>
          <p:nvPr>
            <p:ph idx="1"/>
          </p:nvPr>
        </p:nvSpPr>
        <p:spPr/>
        <p:txBody>
          <a:bodyPr>
            <a:normAutofit fontScale="92500" lnSpcReduction="10000"/>
          </a:bodyPr>
          <a:lstStyle/>
          <a:p>
            <a:r>
              <a:rPr lang="fr-FR" dirty="0"/>
              <a:t>Transformation de structure </a:t>
            </a:r>
            <a:r>
              <a:rPr lang="fr-FR" dirty="0" err="1"/>
              <a:t>xml</a:t>
            </a:r>
            <a:r>
              <a:rPr lang="fr-FR" dirty="0">
                <a:sym typeface="Wingdings" pitchFamily="2" charset="2"/>
              </a:rPr>
              <a:t></a:t>
            </a:r>
            <a:r>
              <a:rPr lang="fr-FR" dirty="0" err="1">
                <a:sym typeface="Wingdings" pitchFamily="2" charset="2"/>
              </a:rPr>
              <a:t>rss</a:t>
            </a:r>
            <a:endParaRPr lang="fr-FR" dirty="0">
              <a:sym typeface="Wingdings" pitchFamily="2" charset="2"/>
            </a:endParaRPr>
          </a:p>
          <a:p>
            <a:endParaRPr lang="fr-FR" dirty="0">
              <a:sym typeface="Wingdings" pitchFamily="2" charset="2"/>
            </a:endParaRPr>
          </a:p>
          <a:p>
            <a:r>
              <a:rPr lang="fr-FR" dirty="0">
                <a:sym typeface="Wingdings" pitchFamily="2" charset="2"/>
              </a:rPr>
              <a:t>Imaginons 2 bases de données contenant les mêmes données mais avec une structure différente, auxquelles nous voulons permettre l’intégration par </a:t>
            </a:r>
            <a:r>
              <a:rPr lang="fr-FR" dirty="0" err="1">
                <a:sym typeface="Wingdings" pitchFamily="2" charset="2"/>
              </a:rPr>
              <a:t>xml</a:t>
            </a:r>
            <a:r>
              <a:rPr lang="fr-FR" dirty="0">
                <a:sym typeface="Wingdings" pitchFamily="2" charset="2"/>
              </a:rPr>
              <a:t> des données de l’un vers l’autre et inversement.</a:t>
            </a:r>
          </a:p>
          <a:p>
            <a:endParaRPr lang="fr-FR" dirty="0">
              <a:sym typeface="Wingdings" pitchFamily="2" charset="2"/>
            </a:endParaRPr>
          </a:p>
          <a:p>
            <a:r>
              <a:rPr lang="fr-FR" dirty="0">
                <a:sym typeface="Wingdings" pitchFamily="2" charset="2"/>
              </a:rPr>
              <a:t>Les balises suivantes remplissent cette mission </a:t>
            </a:r>
          </a:p>
          <a:p>
            <a:pPr lvl="2"/>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99</a:t>
            </a:fld>
            <a:endParaRPr lang="fr-FR"/>
          </a:p>
        </p:txBody>
      </p:sp>
    </p:spTree>
  </p:cSld>
  <p:clrMapOvr>
    <a:masterClrMapping/>
  </p:clrMapOvr>
</p:sld>
</file>

<file path=ppt/theme/theme1.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39174</TotalTime>
  <Words>30078</Words>
  <Application>Microsoft Office PowerPoint</Application>
  <PresentationFormat>Affichage à l'écran (4:3)</PresentationFormat>
  <Paragraphs>3650</Paragraphs>
  <Slides>204</Slides>
  <Notes>204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204</vt:i4>
      </vt:variant>
    </vt:vector>
  </HeadingPairs>
  <TitlesOfParts>
    <vt:vector size="216" baseType="lpstr">
      <vt:lpstr>Arial</vt:lpstr>
      <vt:lpstr>Arial Unicode MS</vt:lpstr>
      <vt:lpstr>Wingdings</vt:lpstr>
      <vt:lpstr>Calibri</vt:lpstr>
      <vt:lpstr>Georgia</vt:lpstr>
      <vt:lpstr>Source Code Pro</vt:lpstr>
      <vt:lpstr>mono-space</vt:lpstr>
      <vt:lpstr>Wingdings 2</vt:lpstr>
      <vt:lpstr>inherit</vt:lpstr>
      <vt:lpstr>Permanent Marker</vt:lpstr>
      <vt:lpstr>Monaco</vt:lpstr>
      <vt:lpstr>Thème1</vt:lpstr>
      <vt:lpstr>Développer avec XSL</vt:lpstr>
      <vt:lpstr>Présentation PowerPoint</vt:lpstr>
      <vt:lpstr>Présentation PowerPoint</vt:lpstr>
      <vt:lpstr>Orsys &amp; vous</vt:lpstr>
      <vt:lpstr>Bienvenue chez Orsys  Présentation</vt:lpstr>
      <vt:lpstr>Bienvenue chez Orsys  logistique</vt:lpstr>
      <vt:lpstr>Au sommaire</vt:lpstr>
      <vt:lpstr>Rappels XML</vt:lpstr>
      <vt:lpstr>Qu'est-ce que le XML ?</vt:lpstr>
      <vt:lpstr>La galaxie XML</vt:lpstr>
      <vt:lpstr>1.Rappels XML  I) Qu'est-ce que le XML ?</vt:lpstr>
      <vt:lpstr>Qu'est-ce que le XML ?</vt:lpstr>
      <vt:lpstr>Qu'est-ce que le XML ?</vt:lpstr>
      <vt:lpstr>Qu'est-ce que le XML ?</vt:lpstr>
      <vt:lpstr> « well fordness/ Bienformité »</vt:lpstr>
      <vt:lpstr>XML et pages Web classiques</vt:lpstr>
      <vt:lpstr>XML et pages Web classiques</vt:lpstr>
      <vt:lpstr>XML et pages Web classiques</vt:lpstr>
      <vt:lpstr>XML et accessibilité Web</vt:lpstr>
      <vt:lpstr>XML et accessibilité Web</vt:lpstr>
      <vt:lpstr>XML et accessibilité Web</vt:lpstr>
      <vt:lpstr>Les parseurs XML du marché</vt:lpstr>
      <vt:lpstr>Panorama des éditeurs XML</vt:lpstr>
      <vt:lpstr>L’IDE eclipse</vt:lpstr>
      <vt:lpstr>Les espaces de nom</vt:lpstr>
      <vt:lpstr>Les espaces de nom</vt:lpstr>
      <vt:lpstr>Les espaces de nom</vt:lpstr>
      <vt:lpstr>Présentation PowerPoint</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XPATH</vt:lpstr>
      <vt:lpstr>XPath définition</vt:lpstr>
      <vt:lpstr>XPath définition</vt:lpstr>
      <vt:lpstr>Syntaxe   a) sélection</vt:lpstr>
      <vt:lpstr>Syntaxe   a) sélection</vt:lpstr>
      <vt:lpstr>Syntaxe   b) Axes</vt:lpstr>
      <vt:lpstr>Syntaxe   b) Axes</vt:lpstr>
      <vt:lpstr>Syntaxe   c) calcul &amp; Operateurs</vt:lpstr>
      <vt:lpstr>Fonctions Xpath</vt:lpstr>
      <vt:lpstr>Fonctions Xpath</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Présentation PowerPoint</vt:lpstr>
      <vt:lpstr>XSL-T</vt:lpstr>
      <vt:lpstr>Définition, le langage XSL-T</vt:lpstr>
      <vt:lpstr>Compatibilité XSL</vt:lpstr>
      <vt:lpstr>Compatibilité XSL</vt:lpstr>
      <vt:lpstr>Outils XSL</vt:lpstr>
      <vt:lpstr>Liaison XML XSL   en transformation client</vt:lpstr>
      <vt:lpstr>namespace &amp; préfixe XSL</vt:lpstr>
      <vt:lpstr>Templates xsl name, match, …</vt:lpstr>
      <vt:lpstr>Variables globales &amp; constantes</vt:lpstr>
      <vt:lpstr>Variables locales, globales &amp; constantes</vt:lpstr>
      <vt:lpstr>Variables locales, globales &amp; constantes</vt:lpstr>
      <vt:lpstr>Templates XSL paramétrés</vt:lpstr>
      <vt:lpstr>xsl:output, format de sortie</vt:lpstr>
      <vt:lpstr>xsl:output, format de sortie</vt:lpstr>
      <vt:lpstr>xsl:processing-instruction</vt:lpstr>
      <vt:lpstr>xsl:Value-of, valeur de nœud</vt:lpstr>
      <vt:lpstr>xsl:element, xsl:attribut</vt:lpstr>
      <vt:lpstr>xsl:message, xsl:fallback</vt:lpstr>
      <vt:lpstr>xsl:if, xsl:choose, test</vt:lpstr>
      <vt:lpstr>xsl:for-each, boucles &amp; traitement itératif</vt:lpstr>
      <vt:lpstr>xsl:for-each, boucles &amp; traitement itératif</vt:lpstr>
      <vt:lpstr>Boucles récursives &amp; traitement itératif</vt:lpstr>
      <vt:lpstr>Xsl:sort, trie de branches</vt:lpstr>
      <vt:lpstr>Xsl:sort, trie de branches</vt:lpstr>
      <vt:lpstr>xsl:number</vt:lpstr>
      <vt:lpstr>xsl:import, xsl:include</vt:lpstr>
      <vt:lpstr>Fonctions XSL/xpath</vt:lpstr>
      <vt:lpstr>XSL Applications courante</vt:lpstr>
      <vt:lpstr>XSL Applications courante conversion de base</vt:lpstr>
      <vt:lpstr>XSL - Exercice multi documents</vt:lpstr>
      <vt:lpstr>Trucs &amp; Astuces</vt:lpstr>
      <vt:lpstr>Le langage XSL-T</vt:lpstr>
      <vt:lpstr>XSL &amp; traitement générique de noeuds</vt:lpstr>
      <vt:lpstr>Gerrer le match=« * »</vt:lpstr>
      <vt:lpstr>Gerrer le match=« * »</vt:lpstr>
      <vt:lpstr>Gerrer le match=« * »</vt:lpstr>
      <vt:lpstr>XSL  Office open xml</vt:lpstr>
      <vt:lpstr>XML et l'offre bureautique</vt:lpstr>
      <vt:lpstr> 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Office, Structure Word</vt:lpstr>
      <vt:lpstr>XSL pour Ms Word ©  OpenXML SDK &amp; .NET (C#/VB)</vt:lpstr>
      <vt:lpstr>XSL pour Ms Office  Logique de transformation XMLdocx</vt:lpstr>
      <vt:lpstr>5.XSL pour Excel XML</vt:lpstr>
      <vt:lpstr>XSL pour Excel XML</vt:lpstr>
      <vt:lpstr>XSL pour Excel XML</vt:lpstr>
      <vt:lpstr>XSL pour Excel XML</vt:lpstr>
      <vt:lpstr>XSL pour Excel XML</vt:lpstr>
      <vt:lpstr>Conclusion</vt:lpstr>
      <vt:lpstr>XSL-FO</vt:lpstr>
      <vt:lpstr>Le langage XSL-Fo  Définition</vt:lpstr>
      <vt:lpstr>Syntaxe fo</vt:lpstr>
      <vt:lpstr>Régions fo</vt:lpstr>
      <vt:lpstr>Régions fo Trucs &amp; astuces</vt:lpstr>
      <vt:lpstr> structure fo</vt:lpstr>
      <vt:lpstr>Format de pages FO </vt:lpstr>
      <vt:lpstr>Format de pages </vt:lpstr>
      <vt:lpstr>Format de pages  fo</vt:lpstr>
      <vt:lpstr>fo:page-sequence</vt:lpstr>
      <vt:lpstr>fo:inline vs fo:block</vt:lpstr>
      <vt:lpstr>Fonts de texte</vt:lpstr>
      <vt:lpstr>Les sauts</vt:lpstr>
      <vt:lpstr>Tableaux</vt:lpstr>
      <vt:lpstr>Tableaux</vt:lpstr>
      <vt:lpstr>Listes, type puces</vt:lpstr>
      <vt:lpstr> page-number &amp; citation </vt:lpstr>
      <vt:lpstr>Le langage XSL-Fo IVb) Enregistrement Fonts </vt:lpstr>
      <vt:lpstr>Apache FOP </vt:lpstr>
      <vt:lpstr>Apache FOP alternatives</vt:lpstr>
      <vt:lpstr>Conclusion</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Exploitation XSL </vt:lpstr>
      <vt:lpstr>Serveur ou Client</vt:lpstr>
      <vt:lpstr>Exploitation XML Côté client</vt:lpstr>
      <vt:lpstr>Exploitation XML Côté client</vt:lpstr>
      <vt:lpstr>Exploitation XML Côté serveur</vt:lpstr>
      <vt:lpstr>Exploitation XML Côté Excel</vt:lpstr>
      <vt:lpstr>Exploitation XML Côté Appli</vt:lpstr>
      <vt:lpstr>Apache ant</vt:lpstr>
      <vt:lpstr>Ant simple xml+xsl</vt:lpstr>
      <vt:lpstr>Ant composition de build.xml</vt:lpstr>
      <vt:lpstr>Ant target instruction xslt</vt:lpstr>
      <vt:lpstr>Ant target dépendances</vt:lpstr>
      <vt:lpstr>Ant echo</vt:lpstr>
      <vt:lpstr>Ant get</vt:lpstr>
      <vt:lpstr>Ant condition</vt:lpstr>
      <vt:lpstr>Ant ftp</vt:lpstr>
      <vt:lpstr>Ant xmlValidate</vt:lpstr>
      <vt:lpstr>Ant task</vt:lpstr>
      <vt:lpstr>Conclusion</vt:lpstr>
      <vt:lpstr>XSL 2.0, 3.0, les évolutions</vt:lpstr>
      <vt:lpstr>XSL 2.0, 3.0, les évolutions XSL3.0 Nouveautés</vt:lpstr>
      <vt:lpstr>XSL 2.0, 3.0, les évolutions XSL2.0 Nouveautés</vt:lpstr>
      <vt:lpstr>XSL 2.0, 3.0, les évolutions XSL2.0 Nouveautés</vt:lpstr>
      <vt:lpstr>XSL 2.0, 3.0, les évolutions XSL2.0 Nouveautés</vt:lpstr>
      <vt:lpstr>XSL 2.0, 3.0, les évolutions XSL3.0 Nouveautés</vt:lpstr>
      <vt:lpstr>XSL 2.0, 3.0, les évolutions XSL3.0 Processeurs &amp; éditeurs</vt:lpstr>
      <vt:lpstr>XSL 2.0, 3.0, les évolutions XSL3.0 Nouveautés</vt:lpstr>
      <vt:lpstr>XSL 2.0, 3.0, les évolutions XSL3.0       xsl:stream</vt:lpstr>
      <vt:lpstr>XSL 2.0, 3.0, les évolutions XSL3.0 xsl:iterate</vt:lpstr>
      <vt:lpstr>XSL 2.0, 3.0, les évolutions XSL3.0 xsl:iterate</vt:lpstr>
      <vt:lpstr>XSL 2.0, 3.0, les évolutions XSL3.0 xsl:accumulator</vt:lpstr>
      <vt:lpstr>Conclusion</vt:lpstr>
      <vt:lpstr>Conclusion finale</vt:lpstr>
      <vt:lpstr>Bibliographie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avec XSL</dc:title>
  <dc:creator>Windows User</dc:creator>
  <cp:lastModifiedBy>Alexandre DESORBAIX</cp:lastModifiedBy>
  <cp:revision>1537</cp:revision>
  <dcterms:created xsi:type="dcterms:W3CDTF">2012-06-03T23:10:00Z</dcterms:created>
  <dcterms:modified xsi:type="dcterms:W3CDTF">2022-01-13T10:39:57Z</dcterms:modified>
</cp:coreProperties>
</file>